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3"/>
  </p:notesMasterIdLst>
  <p:sldIdLst>
    <p:sldId id="267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6858000" cy="9144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55">
          <p15:clr>
            <a:srgbClr val="000000"/>
          </p15:clr>
        </p15:guide>
        <p15:guide id="2" pos="145">
          <p15:clr>
            <a:srgbClr val="000000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hea Bhargava" initials="" lastIdx="3" clrIdx="0"/>
  <p:cmAuthor id="1" name="Vaishali Moulton" initials="" lastIdx="5" clrIdx="1"/>
  <p:cmAuthor id="2" name="Bhargava,Rhea  (HMFP - HMFP Medicine)" initials="B(-HM" lastIdx="5" clrIdx="2">
    <p:extLst>
      <p:ext uri="{19B8F6BF-5375-455C-9EA6-DF929625EA0E}">
        <p15:presenceInfo xmlns:p15="http://schemas.microsoft.com/office/powerpoint/2012/main" userId="Bhargava,Rhea  (HMFP - HMFP Medicine)" providerId="None"/>
      </p:ext>
    </p:extLst>
  </p:cmAuthor>
  <p:cmAuthor id="3" name="Upadhyay, Rohit" initials="UR" lastIdx="4" clrIdx="3">
    <p:extLst>
      <p:ext uri="{19B8F6BF-5375-455C-9EA6-DF929625EA0E}">
        <p15:presenceInfo xmlns:p15="http://schemas.microsoft.com/office/powerpoint/2012/main" userId="S-1-5-21-2978222592-1363728406-1188090084-1122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153C7EA-DDB3-42E7-8306-0D941C34C4D8}">
  <a:tblStyle styleId="{B153C7EA-DDB3-42E7-8306-0D941C34C4D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6495651-452C-41FC-A1BA-B1F9EB6CB9FB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4"/>
    <p:restoredTop sz="94638"/>
  </p:normalViewPr>
  <p:slideViewPr>
    <p:cSldViewPr snapToGrid="0">
      <p:cViewPr varScale="1">
        <p:scale>
          <a:sx n="52" d="100"/>
          <a:sy n="52" d="100"/>
        </p:scale>
        <p:origin x="864" y="72"/>
      </p:cViewPr>
      <p:guideLst>
        <p:guide orient="horz" pos="3255"/>
        <p:guide pos="1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" name="Google Shape;3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5" name="Google Shape;42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9cf55f008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g9cf55f008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411692" y="2064809"/>
            <a:ext cx="6034617" cy="617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1842558" y="3495677"/>
            <a:ext cx="7802033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-1300692" y="2009777"/>
            <a:ext cx="7802033" cy="451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342900" y="2133601"/>
            <a:ext cx="3028950" cy="6034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3486150" y="2133601"/>
            <a:ext cx="3028950" cy="6034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342900" y="2899833"/>
            <a:ext cx="3030141" cy="5268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3483769" y="2046817"/>
            <a:ext cx="3031331" cy="853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4"/>
          </p:nvPr>
        </p:nvSpPr>
        <p:spPr>
          <a:xfrm>
            <a:off x="3483769" y="2899833"/>
            <a:ext cx="3031331" cy="5268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2681287" y="364067"/>
            <a:ext cx="3833813" cy="7804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342900" y="1913467"/>
            <a:ext cx="2256235" cy="6254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1344216" y="817033"/>
            <a:ext cx="4114800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1344216" y="7156451"/>
            <a:ext cx="4114800" cy="1073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9;p13">
            <a:extLst>
              <a:ext uri="{FF2B5EF4-FFF2-40B4-BE49-F238E27FC236}">
                <a16:creationId xmlns:a16="http://schemas.microsoft.com/office/drawing/2014/main" id="{A5C25876-9E24-4143-89A1-B78539110A77}"/>
              </a:ext>
            </a:extLst>
          </p:cNvPr>
          <p:cNvSpPr txBox="1"/>
          <p:nvPr/>
        </p:nvSpPr>
        <p:spPr>
          <a:xfrm>
            <a:off x="0" y="0"/>
            <a:ext cx="6858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Figure 1</a:t>
            </a:r>
            <a:r>
              <a:rPr lang="en-US" sz="1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600" b="1" dirty="0">
              <a:solidFill>
                <a:schemeClr val="dk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5059"/>
            <a:ext cx="6858000" cy="799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39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4"/>
          <p:cNvSpPr txBox="1"/>
          <p:nvPr/>
        </p:nvSpPr>
        <p:spPr>
          <a:xfrm flipH="1">
            <a:off x="1019778" y="951265"/>
            <a:ext cx="46223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A.</a:t>
            </a:r>
            <a:endParaRPr/>
          </a:p>
        </p:txBody>
      </p:sp>
      <p:sp>
        <p:nvSpPr>
          <p:cNvPr id="119" name="Google Shape;119;p14"/>
          <p:cNvSpPr txBox="1"/>
          <p:nvPr/>
        </p:nvSpPr>
        <p:spPr>
          <a:xfrm flipH="1">
            <a:off x="3389333" y="951265"/>
            <a:ext cx="461093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B.</a:t>
            </a:r>
            <a:endParaRPr/>
          </a:p>
        </p:txBody>
      </p:sp>
      <p:sp>
        <p:nvSpPr>
          <p:cNvPr id="120" name="Google Shape;120;p14"/>
          <p:cNvSpPr txBox="1"/>
          <p:nvPr/>
        </p:nvSpPr>
        <p:spPr>
          <a:xfrm flipH="1">
            <a:off x="-24969" y="-33869"/>
            <a:ext cx="6838517" cy="786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Figure 2. </a:t>
            </a:r>
            <a:endParaRPr sz="1600" b="1" dirty="0">
              <a:solidFill>
                <a:schemeClr val="dk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3794" y="1532545"/>
            <a:ext cx="1990487" cy="1994961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4"/>
          <p:cNvSpPr txBox="1"/>
          <p:nvPr/>
        </p:nvSpPr>
        <p:spPr>
          <a:xfrm flipH="1">
            <a:off x="1596623" y="3462369"/>
            <a:ext cx="500327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UP</a:t>
            </a:r>
            <a:endParaRPr sz="1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4"/>
          <p:cNvSpPr txBox="1"/>
          <p:nvPr/>
        </p:nvSpPr>
        <p:spPr>
          <a:xfrm flipH="1">
            <a:off x="2048691" y="3462369"/>
            <a:ext cx="7924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DOWN</a:t>
            </a:r>
            <a:endParaRPr sz="1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4"/>
          <p:cNvSpPr txBox="1"/>
          <p:nvPr/>
        </p:nvSpPr>
        <p:spPr>
          <a:xfrm flipH="1">
            <a:off x="2681836" y="3462369"/>
            <a:ext cx="7924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TOTAL</a:t>
            </a:r>
            <a:endParaRPr sz="1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4"/>
          <p:cNvSpPr txBox="1"/>
          <p:nvPr/>
        </p:nvSpPr>
        <p:spPr>
          <a:xfrm rot="-5400000" flipH="1">
            <a:off x="269141" y="2333528"/>
            <a:ext cx="234930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DEGs in Srsf1-KO mice </a:t>
            </a:r>
            <a:endParaRPr sz="1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" name="Google Shape;126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5521" y="1510193"/>
            <a:ext cx="2109815" cy="210606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4"/>
          <p:cNvSpPr txBox="1"/>
          <p:nvPr/>
        </p:nvSpPr>
        <p:spPr>
          <a:xfrm rot="-5400000" flipH="1">
            <a:off x="2628518" y="2395894"/>
            <a:ext cx="213572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DEGs in SLE patients</a:t>
            </a:r>
            <a:endParaRPr sz="1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4"/>
          <p:cNvSpPr txBox="1"/>
          <p:nvPr/>
        </p:nvSpPr>
        <p:spPr>
          <a:xfrm flipH="1">
            <a:off x="3833573" y="3466600"/>
            <a:ext cx="644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UP</a:t>
            </a:r>
            <a:endParaRPr sz="1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4"/>
          <p:cNvSpPr txBox="1"/>
          <p:nvPr/>
        </p:nvSpPr>
        <p:spPr>
          <a:xfrm flipH="1">
            <a:off x="4249242" y="3466602"/>
            <a:ext cx="85615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DOWN</a:t>
            </a:r>
            <a:endParaRPr sz="1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4"/>
          <p:cNvSpPr txBox="1"/>
          <p:nvPr/>
        </p:nvSpPr>
        <p:spPr>
          <a:xfrm flipH="1">
            <a:off x="4973020" y="3462377"/>
            <a:ext cx="792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TOTAL</a:t>
            </a:r>
            <a:endParaRPr sz="1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4"/>
          <p:cNvSpPr txBox="1"/>
          <p:nvPr/>
        </p:nvSpPr>
        <p:spPr>
          <a:xfrm>
            <a:off x="1759976" y="1255546"/>
            <a:ext cx="139271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Srsf1-</a:t>
            </a:r>
            <a:r>
              <a:rPr lang="en-US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reg genes</a:t>
            </a:r>
            <a:endParaRPr sz="1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4"/>
          <p:cNvSpPr txBox="1"/>
          <p:nvPr/>
        </p:nvSpPr>
        <p:spPr>
          <a:xfrm>
            <a:off x="4126470" y="1228913"/>
            <a:ext cx="110903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SLE genes</a:t>
            </a:r>
            <a:endParaRPr sz="1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4"/>
          <p:cNvSpPr txBox="1"/>
          <p:nvPr/>
        </p:nvSpPr>
        <p:spPr>
          <a:xfrm flipH="1">
            <a:off x="230193" y="4346448"/>
            <a:ext cx="644400" cy="33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C.</a:t>
            </a:r>
            <a:endParaRPr/>
          </a:p>
        </p:txBody>
      </p:sp>
      <p:pic>
        <p:nvPicPr>
          <p:cNvPr id="134" name="Google Shape;134;p14"/>
          <p:cNvPicPr preferRelativeResize="0"/>
          <p:nvPr/>
        </p:nvPicPr>
        <p:blipFill rotWithShape="1">
          <a:blip r:embed="rId5">
            <a:alphaModFix/>
          </a:blip>
          <a:srcRect l="6890" b="8020"/>
          <a:stretch/>
        </p:blipFill>
        <p:spPr>
          <a:xfrm>
            <a:off x="4296413" y="4586134"/>
            <a:ext cx="2349457" cy="16425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5" name="Google Shape;135;p14"/>
          <p:cNvGrpSpPr/>
          <p:nvPr/>
        </p:nvGrpSpPr>
        <p:grpSpPr>
          <a:xfrm>
            <a:off x="1012138" y="4346448"/>
            <a:ext cx="3106542" cy="2280804"/>
            <a:chOff x="3736838" y="4337148"/>
            <a:chExt cx="3106542" cy="2280804"/>
          </a:xfrm>
        </p:grpSpPr>
        <p:sp>
          <p:nvSpPr>
            <p:cNvPr id="136" name="Google Shape;136;p14"/>
            <p:cNvSpPr/>
            <p:nvPr/>
          </p:nvSpPr>
          <p:spPr>
            <a:xfrm>
              <a:off x="3736838" y="4910654"/>
              <a:ext cx="1397400" cy="1457400"/>
            </a:xfrm>
            <a:prstGeom prst="ellipse">
              <a:avLst/>
            </a:prstGeom>
            <a:solidFill>
              <a:srgbClr val="4EFAFF"/>
            </a:solidFill>
            <a:ln w="2857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4"/>
            <p:cNvSpPr/>
            <p:nvPr/>
          </p:nvSpPr>
          <p:spPr>
            <a:xfrm>
              <a:off x="4634361" y="4660752"/>
              <a:ext cx="1992600" cy="1957200"/>
            </a:xfrm>
            <a:prstGeom prst="ellipse">
              <a:avLst/>
            </a:prstGeom>
            <a:solidFill>
              <a:srgbClr val="D100EC">
                <a:alpha val="40784"/>
              </a:srgbClr>
            </a:solidFill>
            <a:ln w="2857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4"/>
            <p:cNvSpPr txBox="1"/>
            <p:nvPr/>
          </p:nvSpPr>
          <p:spPr>
            <a:xfrm>
              <a:off x="5161308" y="5033708"/>
              <a:ext cx="1351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SLE patients </a:t>
              </a:r>
              <a:endParaRPr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4"/>
            <p:cNvSpPr txBox="1"/>
            <p:nvPr/>
          </p:nvSpPr>
          <p:spPr>
            <a:xfrm>
              <a:off x="3846199" y="5033700"/>
              <a:ext cx="11787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Srsf1</a:t>
              </a:r>
              <a:r>
                <a:rPr lang="en-US" sz="14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-KO mouse</a:t>
              </a:r>
              <a:endParaRPr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4"/>
            <p:cNvSpPr txBox="1"/>
            <p:nvPr/>
          </p:nvSpPr>
          <p:spPr>
            <a:xfrm>
              <a:off x="4063750" y="5485500"/>
              <a:ext cx="5004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612</a:t>
              </a:r>
              <a:endParaRPr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4"/>
            <p:cNvSpPr txBox="1"/>
            <p:nvPr/>
          </p:nvSpPr>
          <p:spPr>
            <a:xfrm>
              <a:off x="4634342" y="5485508"/>
              <a:ext cx="5175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169</a:t>
              </a:r>
              <a:endParaRPr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4"/>
            <p:cNvSpPr txBox="1"/>
            <p:nvPr/>
          </p:nvSpPr>
          <p:spPr>
            <a:xfrm>
              <a:off x="5367198" y="5485533"/>
              <a:ext cx="6105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4179</a:t>
              </a:r>
              <a:endParaRPr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4"/>
            <p:cNvSpPr txBox="1"/>
            <p:nvPr/>
          </p:nvSpPr>
          <p:spPr>
            <a:xfrm flipH="1">
              <a:off x="6198980" y="4337148"/>
              <a:ext cx="644400" cy="338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</a:rPr>
                <a:t>D.</a:t>
              </a:r>
              <a:endParaRPr/>
            </a:p>
          </p:txBody>
        </p:sp>
      </p:grpSp>
      <p:grpSp>
        <p:nvGrpSpPr>
          <p:cNvPr id="145" name="Google Shape;145;p14"/>
          <p:cNvGrpSpPr/>
          <p:nvPr/>
        </p:nvGrpSpPr>
        <p:grpSpPr>
          <a:xfrm>
            <a:off x="3000612" y="4491815"/>
            <a:ext cx="3645260" cy="1990085"/>
            <a:chOff x="12962" y="307777"/>
            <a:chExt cx="3645260" cy="1990085"/>
          </a:xfrm>
        </p:grpSpPr>
        <p:sp>
          <p:nvSpPr>
            <p:cNvPr id="146" name="Google Shape;146;p14"/>
            <p:cNvSpPr txBox="1"/>
            <p:nvPr/>
          </p:nvSpPr>
          <p:spPr>
            <a:xfrm flipH="1">
              <a:off x="12962" y="307777"/>
              <a:ext cx="462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47" name="Google Shape;147;p14"/>
            <p:cNvCxnSpPr/>
            <p:nvPr/>
          </p:nvCxnSpPr>
          <p:spPr>
            <a:xfrm flipH="1">
              <a:off x="1346190" y="2019328"/>
              <a:ext cx="2258700" cy="1020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8" name="Google Shape;148;p14"/>
            <p:cNvCxnSpPr/>
            <p:nvPr/>
          </p:nvCxnSpPr>
          <p:spPr>
            <a:xfrm>
              <a:off x="1350459" y="461435"/>
              <a:ext cx="0" cy="1572300"/>
            </a:xfrm>
            <a:prstGeom prst="straightConnector1">
              <a:avLst/>
            </a:pr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9" name="Google Shape;149;p14"/>
            <p:cNvSpPr txBox="1"/>
            <p:nvPr/>
          </p:nvSpPr>
          <p:spPr>
            <a:xfrm>
              <a:off x="1222279" y="1964407"/>
              <a:ext cx="3102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-4</a:t>
              </a:r>
              <a:endParaRPr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4"/>
            <p:cNvSpPr txBox="1"/>
            <p:nvPr/>
          </p:nvSpPr>
          <p:spPr>
            <a:xfrm>
              <a:off x="1927689" y="1964407"/>
              <a:ext cx="3102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-2</a:t>
              </a:r>
              <a:endParaRPr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4"/>
            <p:cNvSpPr txBox="1"/>
            <p:nvPr/>
          </p:nvSpPr>
          <p:spPr>
            <a:xfrm>
              <a:off x="2682328" y="1964407"/>
              <a:ext cx="2631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4"/>
            <p:cNvSpPr txBox="1"/>
            <p:nvPr/>
          </p:nvSpPr>
          <p:spPr>
            <a:xfrm>
              <a:off x="3395122" y="1964407"/>
              <a:ext cx="2631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4"/>
            <p:cNvSpPr txBox="1"/>
            <p:nvPr/>
          </p:nvSpPr>
          <p:spPr>
            <a:xfrm>
              <a:off x="2152483" y="2036262"/>
              <a:ext cx="5841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logFC</a:t>
              </a:r>
              <a:endParaRPr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4"/>
            <p:cNvSpPr txBox="1"/>
            <p:nvPr/>
          </p:nvSpPr>
          <p:spPr>
            <a:xfrm rot="-5400000">
              <a:off x="769299" y="1091608"/>
              <a:ext cx="6291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PValue</a:t>
              </a:r>
              <a:endParaRPr sz="105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4"/>
            <p:cNvSpPr txBox="1"/>
            <p:nvPr/>
          </p:nvSpPr>
          <p:spPr>
            <a:xfrm rot="-5400000">
              <a:off x="1125064" y="1862170"/>
              <a:ext cx="2559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4"/>
            <p:cNvSpPr txBox="1"/>
            <p:nvPr/>
          </p:nvSpPr>
          <p:spPr>
            <a:xfrm rot="-5400000">
              <a:off x="1071515" y="1562821"/>
              <a:ext cx="3630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.01</a:t>
              </a:r>
              <a:endParaRPr sz="1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4"/>
            <p:cNvSpPr txBox="1"/>
            <p:nvPr/>
          </p:nvSpPr>
          <p:spPr>
            <a:xfrm rot="-5400000">
              <a:off x="1071515" y="1274643"/>
              <a:ext cx="3630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.02</a:t>
              </a:r>
              <a:endParaRPr sz="1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4"/>
            <p:cNvSpPr txBox="1"/>
            <p:nvPr/>
          </p:nvSpPr>
          <p:spPr>
            <a:xfrm rot="-5400000">
              <a:off x="1071515" y="983437"/>
              <a:ext cx="3630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.03</a:t>
              </a:r>
              <a:endParaRPr sz="1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4"/>
            <p:cNvSpPr txBox="1"/>
            <p:nvPr/>
          </p:nvSpPr>
          <p:spPr>
            <a:xfrm rot="-5400000">
              <a:off x="1070914" y="681554"/>
              <a:ext cx="3642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.04</a:t>
              </a:r>
              <a:endParaRPr sz="1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4"/>
            <p:cNvSpPr txBox="1"/>
            <p:nvPr/>
          </p:nvSpPr>
          <p:spPr>
            <a:xfrm rot="-5400000">
              <a:off x="1071515" y="392244"/>
              <a:ext cx="3630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.05</a:t>
              </a:r>
              <a:endParaRPr sz="1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15"/>
          <p:cNvPicPr preferRelativeResize="0"/>
          <p:nvPr/>
        </p:nvPicPr>
        <p:blipFill rotWithShape="1">
          <a:blip r:embed="rId3">
            <a:alphaModFix/>
          </a:blip>
          <a:srcRect r="48563"/>
          <a:stretch/>
        </p:blipFill>
        <p:spPr>
          <a:xfrm>
            <a:off x="1144940" y="1227137"/>
            <a:ext cx="1545990" cy="1574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5"/>
          <p:cNvPicPr preferRelativeResize="0"/>
          <p:nvPr/>
        </p:nvPicPr>
        <p:blipFill rotWithShape="1">
          <a:blip r:embed="rId4">
            <a:alphaModFix/>
          </a:blip>
          <a:srcRect r="51827"/>
          <a:stretch/>
        </p:blipFill>
        <p:spPr>
          <a:xfrm>
            <a:off x="1134638" y="2727082"/>
            <a:ext cx="1558064" cy="1577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91336" y="1134461"/>
            <a:ext cx="1404540" cy="13953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05416" y="2634091"/>
            <a:ext cx="1372242" cy="1418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52916" y="4502453"/>
            <a:ext cx="1517875" cy="1493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5"/>
          <p:cNvPicPr preferRelativeResize="0"/>
          <p:nvPr/>
        </p:nvPicPr>
        <p:blipFill rotWithShape="1">
          <a:blip r:embed="rId8">
            <a:alphaModFix/>
          </a:blip>
          <a:srcRect r="47624"/>
          <a:stretch/>
        </p:blipFill>
        <p:spPr>
          <a:xfrm>
            <a:off x="1145655" y="4600712"/>
            <a:ext cx="1555237" cy="1478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5"/>
          <p:cNvPicPr preferRelativeResize="0"/>
          <p:nvPr/>
        </p:nvPicPr>
        <p:blipFill rotWithShape="1">
          <a:blip r:embed="rId9">
            <a:alphaModFix/>
          </a:blip>
          <a:srcRect l="-1" r="49423"/>
          <a:stretch/>
        </p:blipFill>
        <p:spPr>
          <a:xfrm>
            <a:off x="1139743" y="6010235"/>
            <a:ext cx="1568153" cy="1501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552916" y="6153859"/>
            <a:ext cx="1416234" cy="1345371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15"/>
          <p:cNvSpPr txBox="1"/>
          <p:nvPr/>
        </p:nvSpPr>
        <p:spPr>
          <a:xfrm flipH="1">
            <a:off x="787218" y="903635"/>
            <a:ext cx="4990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A</a:t>
            </a: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Pathway analysis of DEGs Srsf1-KO mice</a:t>
            </a:r>
            <a:endParaRPr sz="1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15"/>
          <p:cNvSpPr txBox="1"/>
          <p:nvPr/>
        </p:nvSpPr>
        <p:spPr>
          <a:xfrm flipH="1">
            <a:off x="787436" y="4301757"/>
            <a:ext cx="4927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B</a:t>
            </a: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Pathway analysis of DEGs SLE patients</a:t>
            </a:r>
            <a:endParaRPr sz="1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15"/>
          <p:cNvSpPr txBox="1"/>
          <p:nvPr/>
        </p:nvSpPr>
        <p:spPr>
          <a:xfrm rot="-5400000" flipH="1">
            <a:off x="616292" y="1796205"/>
            <a:ext cx="8847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Up genes</a:t>
            </a:r>
            <a:endParaRPr sz="11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15"/>
          <p:cNvSpPr txBox="1"/>
          <p:nvPr/>
        </p:nvSpPr>
        <p:spPr>
          <a:xfrm rot="-5400000" flipH="1">
            <a:off x="523442" y="3399548"/>
            <a:ext cx="10704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Down genes</a:t>
            </a:r>
            <a:endParaRPr sz="11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7" name="Google Shape;177;p15"/>
          <p:cNvGrpSpPr/>
          <p:nvPr/>
        </p:nvGrpSpPr>
        <p:grpSpPr>
          <a:xfrm>
            <a:off x="2739181" y="4595212"/>
            <a:ext cx="1766109" cy="1325727"/>
            <a:chOff x="2654316" y="5951462"/>
            <a:chExt cx="1766109" cy="1325727"/>
          </a:xfrm>
        </p:grpSpPr>
        <p:sp>
          <p:nvSpPr>
            <p:cNvPr id="178" name="Google Shape;178;p15"/>
            <p:cNvSpPr txBox="1"/>
            <p:nvPr/>
          </p:nvSpPr>
          <p:spPr>
            <a:xfrm>
              <a:off x="2667015" y="5951462"/>
              <a:ext cx="1038794" cy="126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myeloid leukocyte activation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/>
            <p:cNvSpPr txBox="1"/>
            <p:nvPr/>
          </p:nvSpPr>
          <p:spPr>
            <a:xfrm>
              <a:off x="2675481" y="6014634"/>
              <a:ext cx="1311043" cy="126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cytokine-mediated signaling pathway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/>
            <p:cNvSpPr txBox="1"/>
            <p:nvPr/>
          </p:nvSpPr>
          <p:spPr>
            <a:xfrm>
              <a:off x="2654316" y="6088389"/>
              <a:ext cx="859959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response to bacterium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/>
            <p:cNvSpPr txBox="1"/>
            <p:nvPr/>
          </p:nvSpPr>
          <p:spPr>
            <a:xfrm>
              <a:off x="2654316" y="6148720"/>
              <a:ext cx="770575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cytokine production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/>
            <p:cNvSpPr txBox="1"/>
            <p:nvPr/>
          </p:nvSpPr>
          <p:spPr>
            <a:xfrm>
              <a:off x="2679714" y="6204818"/>
              <a:ext cx="1287749" cy="126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defense response to other organism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/>
            <p:cNvSpPr txBox="1"/>
            <p:nvPr/>
          </p:nvSpPr>
          <p:spPr>
            <a:xfrm>
              <a:off x="2658549" y="6278573"/>
              <a:ext cx="836596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lymphocyte activation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/>
            <p:cNvSpPr txBox="1"/>
            <p:nvPr/>
          </p:nvSpPr>
          <p:spPr>
            <a:xfrm>
              <a:off x="2683947" y="6347370"/>
              <a:ext cx="1338298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innate immune response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/>
            <p:cNvSpPr txBox="1"/>
            <p:nvPr/>
          </p:nvSpPr>
          <p:spPr>
            <a:xfrm>
              <a:off x="2694776" y="6411935"/>
              <a:ext cx="820314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leukocyte differentiation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/>
            <p:cNvSpPr txBox="1"/>
            <p:nvPr/>
          </p:nvSpPr>
          <p:spPr>
            <a:xfrm>
              <a:off x="2654316" y="6476498"/>
              <a:ext cx="704155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response to virus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/>
            <p:cNvSpPr txBox="1"/>
            <p:nvPr/>
          </p:nvSpPr>
          <p:spPr>
            <a:xfrm>
              <a:off x="2679273" y="6509568"/>
              <a:ext cx="491806" cy="1357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Cell Cycle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/>
            <p:cNvSpPr txBox="1"/>
            <p:nvPr/>
          </p:nvSpPr>
          <p:spPr>
            <a:xfrm>
              <a:off x="2669764" y="6582852"/>
              <a:ext cx="1090251" cy="1270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Adaptive Immune System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/>
            <p:cNvSpPr txBox="1"/>
            <p:nvPr/>
          </p:nvSpPr>
          <p:spPr>
            <a:xfrm>
              <a:off x="2697585" y="6661724"/>
              <a:ext cx="554530" cy="624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Phagocytosis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/>
            <p:cNvSpPr txBox="1"/>
            <p:nvPr/>
          </p:nvSpPr>
          <p:spPr>
            <a:xfrm>
              <a:off x="2680461" y="6726288"/>
              <a:ext cx="1368673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Immune effector process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/>
            <p:cNvSpPr txBox="1"/>
            <p:nvPr/>
          </p:nvSpPr>
          <p:spPr>
            <a:xfrm>
              <a:off x="2678690" y="6782391"/>
              <a:ext cx="1741735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positive regulation of response to external stimulus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/>
            <p:cNvSpPr txBox="1"/>
            <p:nvPr/>
          </p:nvSpPr>
          <p:spPr>
            <a:xfrm>
              <a:off x="2667762" y="6851177"/>
              <a:ext cx="1161990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myeloid leukocyte differentiation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/>
            <p:cNvSpPr txBox="1"/>
            <p:nvPr/>
          </p:nvSpPr>
          <p:spPr>
            <a:xfrm>
              <a:off x="2672187" y="6909397"/>
              <a:ext cx="1104884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response to interferon-gamma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/>
            <p:cNvSpPr txBox="1"/>
            <p:nvPr/>
          </p:nvSpPr>
          <p:spPr>
            <a:xfrm>
              <a:off x="2684586" y="6976078"/>
              <a:ext cx="700461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leukocyte migration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/>
            <p:cNvSpPr txBox="1"/>
            <p:nvPr/>
          </p:nvSpPr>
          <p:spPr>
            <a:xfrm>
              <a:off x="2655063" y="7042759"/>
              <a:ext cx="871537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mitotic nuclear division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/>
            <p:cNvSpPr txBox="1"/>
            <p:nvPr/>
          </p:nvSpPr>
          <p:spPr>
            <a:xfrm>
              <a:off x="2669289" y="7103090"/>
              <a:ext cx="1128348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positive regulation of cell death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/>
            <p:cNvSpPr txBox="1"/>
            <p:nvPr/>
          </p:nvSpPr>
          <p:spPr>
            <a:xfrm>
              <a:off x="2680653" y="7172950"/>
              <a:ext cx="1295638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antigen processing and presentation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8" name="Google Shape;198;p15"/>
          <p:cNvGrpSpPr/>
          <p:nvPr/>
        </p:nvGrpSpPr>
        <p:grpSpPr>
          <a:xfrm>
            <a:off x="2725942" y="6024035"/>
            <a:ext cx="1987847" cy="1331715"/>
            <a:chOff x="2641078" y="7275510"/>
            <a:chExt cx="1987847" cy="1331715"/>
          </a:xfrm>
        </p:grpSpPr>
        <p:sp>
          <p:nvSpPr>
            <p:cNvPr id="199" name="Google Shape;199;p15"/>
            <p:cNvSpPr txBox="1"/>
            <p:nvPr/>
          </p:nvSpPr>
          <p:spPr>
            <a:xfrm>
              <a:off x="2681936" y="7275510"/>
              <a:ext cx="1380957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protein complex assembly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/>
            <p:cNvSpPr txBox="1"/>
            <p:nvPr/>
          </p:nvSpPr>
          <p:spPr>
            <a:xfrm>
              <a:off x="2669577" y="7345032"/>
              <a:ext cx="1136101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peptidyl-serine phosphorylation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/>
            <p:cNvSpPr txBox="1"/>
            <p:nvPr/>
          </p:nvSpPr>
          <p:spPr>
            <a:xfrm>
              <a:off x="2680060" y="7407842"/>
              <a:ext cx="1485255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cell morphogenesis involved differentiation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/>
            <p:cNvSpPr txBox="1"/>
            <p:nvPr/>
          </p:nvSpPr>
          <p:spPr>
            <a:xfrm>
              <a:off x="2666882" y="7468173"/>
              <a:ext cx="1108982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Interferon alpha/beta signaling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/>
            <p:cNvSpPr txBox="1"/>
            <p:nvPr/>
          </p:nvSpPr>
          <p:spPr>
            <a:xfrm>
              <a:off x="2641078" y="7535216"/>
              <a:ext cx="611038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PI Metabolism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 txBox="1"/>
            <p:nvPr/>
          </p:nvSpPr>
          <p:spPr>
            <a:xfrm>
              <a:off x="2677469" y="7598026"/>
              <a:ext cx="1357015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negative regulation of mTOR signaling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/>
            <p:cNvSpPr txBox="1"/>
            <p:nvPr/>
          </p:nvSpPr>
          <p:spPr>
            <a:xfrm>
              <a:off x="2667675" y="7666823"/>
              <a:ext cx="1065560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GTPase activity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/>
            <p:cNvSpPr txBox="1"/>
            <p:nvPr/>
          </p:nvSpPr>
          <p:spPr>
            <a:xfrm>
              <a:off x="2682864" y="7731388"/>
              <a:ext cx="1275407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Thyroid hormone signaling pathway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 txBox="1"/>
            <p:nvPr/>
          </p:nvSpPr>
          <p:spPr>
            <a:xfrm>
              <a:off x="2694607" y="7795951"/>
              <a:ext cx="1571268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Antiviral mechanism by IFN-stimulated genes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/>
            <p:cNvSpPr txBox="1"/>
            <p:nvPr/>
          </p:nvSpPr>
          <p:spPr>
            <a:xfrm>
              <a:off x="2683592" y="7860515"/>
              <a:ext cx="1380331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intracellular receptor signaling pathway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/>
            <p:cNvSpPr txBox="1"/>
            <p:nvPr/>
          </p:nvSpPr>
          <p:spPr>
            <a:xfrm>
              <a:off x="2698193" y="7925079"/>
              <a:ext cx="1800892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plasma membrane bounded cell projection assembly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 txBox="1"/>
            <p:nvPr/>
          </p:nvSpPr>
          <p:spPr>
            <a:xfrm>
              <a:off x="2707500" y="7989643"/>
              <a:ext cx="1921425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small GTPase mediated signal transduction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/>
            <p:cNvSpPr txBox="1"/>
            <p:nvPr/>
          </p:nvSpPr>
          <p:spPr>
            <a:xfrm>
              <a:off x="2683289" y="8043625"/>
              <a:ext cx="1303255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cellular component size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/>
            <p:cNvSpPr txBox="1"/>
            <p:nvPr/>
          </p:nvSpPr>
          <p:spPr>
            <a:xfrm>
              <a:off x="2652633" y="8108189"/>
              <a:ext cx="937764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DNA damage checkpoint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 txBox="1"/>
            <p:nvPr/>
          </p:nvSpPr>
          <p:spPr>
            <a:xfrm>
              <a:off x="2667362" y="8226734"/>
              <a:ext cx="1241025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protein kinase activity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/>
            <p:cNvSpPr txBox="1"/>
            <p:nvPr/>
          </p:nvSpPr>
          <p:spPr>
            <a:xfrm>
              <a:off x="2671348" y="8290240"/>
              <a:ext cx="1031211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protein autophosphorylation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/>
            <p:cNvSpPr txBox="1"/>
            <p:nvPr/>
          </p:nvSpPr>
          <p:spPr>
            <a:xfrm>
              <a:off x="2666221" y="8364329"/>
              <a:ext cx="1034968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adherens junction assembly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 txBox="1"/>
            <p:nvPr/>
          </p:nvSpPr>
          <p:spPr>
            <a:xfrm>
              <a:off x="2655492" y="8433126"/>
              <a:ext cx="774469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bone mineralization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/>
            <p:cNvSpPr txBox="1"/>
            <p:nvPr/>
          </p:nvSpPr>
          <p:spPr>
            <a:xfrm>
              <a:off x="2656514" y="8502986"/>
              <a:ext cx="750788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head development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/>
            <p:cNvSpPr txBox="1"/>
            <p:nvPr/>
          </p:nvSpPr>
          <p:spPr>
            <a:xfrm>
              <a:off x="2678712" y="8166148"/>
              <a:ext cx="1474337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Progesterone-mediated oocyte maturation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9" name="Google Shape;219;p15"/>
          <p:cNvSpPr txBox="1"/>
          <p:nvPr/>
        </p:nvSpPr>
        <p:spPr>
          <a:xfrm rot="-5400000" flipH="1">
            <a:off x="616292" y="5110200"/>
            <a:ext cx="8847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Up genes</a:t>
            </a:r>
            <a:endParaRPr sz="11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15"/>
          <p:cNvSpPr txBox="1"/>
          <p:nvPr/>
        </p:nvSpPr>
        <p:spPr>
          <a:xfrm rot="-5400000" flipH="1">
            <a:off x="523442" y="6561141"/>
            <a:ext cx="10704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Down genes</a:t>
            </a:r>
            <a:endParaRPr sz="11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1" name="Google Shape;221;p15"/>
          <p:cNvGrpSpPr/>
          <p:nvPr/>
        </p:nvGrpSpPr>
        <p:grpSpPr>
          <a:xfrm>
            <a:off x="2709637" y="4651399"/>
            <a:ext cx="45719" cy="1252410"/>
            <a:chOff x="2639967" y="6007649"/>
            <a:chExt cx="45719" cy="1252410"/>
          </a:xfrm>
        </p:grpSpPr>
        <p:sp>
          <p:nvSpPr>
            <p:cNvPr id="222" name="Google Shape;222;p15"/>
            <p:cNvSpPr/>
            <p:nvPr/>
          </p:nvSpPr>
          <p:spPr>
            <a:xfrm>
              <a:off x="2639967" y="6007649"/>
              <a:ext cx="45719" cy="4571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639967" y="6067974"/>
              <a:ext cx="45719" cy="45719"/>
            </a:xfrm>
            <a:prstGeom prst="rect">
              <a:avLst/>
            </a:prstGeom>
            <a:solidFill>
              <a:srgbClr val="3660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639967" y="6128299"/>
              <a:ext cx="45719" cy="45719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2639967" y="6191799"/>
              <a:ext cx="45719" cy="45719"/>
            </a:xfrm>
            <a:prstGeom prst="rect">
              <a:avLst/>
            </a:prstGeom>
            <a:solidFill>
              <a:srgbClr val="66006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639967" y="6255299"/>
              <a:ext cx="45719" cy="4571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2639967" y="6321974"/>
              <a:ext cx="45719" cy="4571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2639967" y="6385474"/>
              <a:ext cx="45719" cy="45719"/>
            </a:xfrm>
            <a:prstGeom prst="rect">
              <a:avLst/>
            </a:prstGeom>
            <a:solidFill>
              <a:srgbClr val="97480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639967" y="6452149"/>
              <a:ext cx="45719" cy="45719"/>
            </a:xfrm>
            <a:prstGeom prst="rect">
              <a:avLst/>
            </a:prstGeom>
            <a:solidFill>
              <a:srgbClr val="E974A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639967" y="6513743"/>
              <a:ext cx="45719" cy="45719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2639967" y="6574068"/>
              <a:ext cx="45719" cy="45719"/>
            </a:xfrm>
            <a:prstGeom prst="rect">
              <a:avLst/>
            </a:prstGeom>
            <a:solidFill>
              <a:srgbClr val="95E2D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2639967" y="6634393"/>
              <a:ext cx="45719" cy="45719"/>
            </a:xfrm>
            <a:prstGeom prst="rect">
              <a:avLst/>
            </a:prstGeom>
            <a:solidFill>
              <a:srgbClr val="FFF7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2639967" y="6697893"/>
              <a:ext cx="45719" cy="45719"/>
            </a:xfrm>
            <a:prstGeom prst="rect">
              <a:avLst/>
            </a:prstGeom>
            <a:solidFill>
              <a:srgbClr val="CCC0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2639967" y="6761393"/>
              <a:ext cx="45719" cy="45719"/>
            </a:xfrm>
            <a:prstGeom prst="rect">
              <a:avLst/>
            </a:prstGeom>
            <a:solidFill>
              <a:srgbClr val="F7705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2639967" y="6891568"/>
              <a:ext cx="45719" cy="45719"/>
            </a:xfrm>
            <a:prstGeom prst="rect">
              <a:avLst/>
            </a:prstGeom>
            <a:solidFill>
              <a:srgbClr val="FD9F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2639967" y="6821718"/>
              <a:ext cx="45719" cy="45719"/>
            </a:xfrm>
            <a:prstGeom prst="rect">
              <a:avLst/>
            </a:prstGeom>
            <a:solidFill>
              <a:srgbClr val="538CD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2639967" y="6951893"/>
              <a:ext cx="45719" cy="45719"/>
            </a:xfrm>
            <a:prstGeom prst="rect">
              <a:avLst/>
            </a:prstGeom>
            <a:solidFill>
              <a:srgbClr val="8DDC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2639967" y="7014315"/>
              <a:ext cx="45719" cy="45719"/>
            </a:xfrm>
            <a:prstGeom prst="rect">
              <a:avLst/>
            </a:prstGeom>
            <a:solidFill>
              <a:srgbClr val="EAB0C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2639967" y="7080990"/>
              <a:ext cx="45719" cy="4571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2639967" y="7144490"/>
              <a:ext cx="45719" cy="45719"/>
            </a:xfrm>
            <a:prstGeom prst="rect">
              <a:avLst/>
            </a:prstGeom>
            <a:solidFill>
              <a:srgbClr val="B15E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639967" y="7214340"/>
              <a:ext cx="45719" cy="45719"/>
            </a:xfrm>
            <a:prstGeom prst="rect">
              <a:avLst/>
            </a:prstGeom>
            <a:solidFill>
              <a:srgbClr val="B8E6B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2" name="Google Shape;242;p15"/>
          <p:cNvGrpSpPr/>
          <p:nvPr/>
        </p:nvGrpSpPr>
        <p:grpSpPr>
          <a:xfrm>
            <a:off x="2709637" y="6071590"/>
            <a:ext cx="45719" cy="1261935"/>
            <a:chOff x="2639967" y="5998124"/>
            <a:chExt cx="45719" cy="1261935"/>
          </a:xfrm>
        </p:grpSpPr>
        <p:sp>
          <p:nvSpPr>
            <p:cNvPr id="243" name="Google Shape;243;p15"/>
            <p:cNvSpPr/>
            <p:nvPr/>
          </p:nvSpPr>
          <p:spPr>
            <a:xfrm>
              <a:off x="2639967" y="5998124"/>
              <a:ext cx="45719" cy="4571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2639967" y="6061624"/>
              <a:ext cx="45719" cy="45719"/>
            </a:xfrm>
            <a:prstGeom prst="rect">
              <a:avLst/>
            </a:prstGeom>
            <a:solidFill>
              <a:srgbClr val="3660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639967" y="6121949"/>
              <a:ext cx="45719" cy="45719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2639967" y="6182274"/>
              <a:ext cx="45719" cy="45719"/>
            </a:xfrm>
            <a:prstGeom prst="rect">
              <a:avLst/>
            </a:prstGeom>
            <a:solidFill>
              <a:srgbClr val="66006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639967" y="6245774"/>
              <a:ext cx="45719" cy="4571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2639967" y="6315624"/>
              <a:ext cx="45719" cy="4571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2639967" y="6379124"/>
              <a:ext cx="45719" cy="45719"/>
            </a:xfrm>
            <a:prstGeom prst="rect">
              <a:avLst/>
            </a:prstGeom>
            <a:solidFill>
              <a:srgbClr val="97480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2639967" y="6442624"/>
              <a:ext cx="45719" cy="45719"/>
            </a:xfrm>
            <a:prstGeom prst="rect">
              <a:avLst/>
            </a:prstGeom>
            <a:solidFill>
              <a:srgbClr val="E974A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2639967" y="6504218"/>
              <a:ext cx="45719" cy="45719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2639967" y="6567718"/>
              <a:ext cx="45719" cy="45719"/>
            </a:xfrm>
            <a:prstGeom prst="rect">
              <a:avLst/>
            </a:prstGeom>
            <a:solidFill>
              <a:srgbClr val="95E2D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2639967" y="6628043"/>
              <a:ext cx="45719" cy="45719"/>
            </a:xfrm>
            <a:prstGeom prst="rect">
              <a:avLst/>
            </a:prstGeom>
            <a:solidFill>
              <a:srgbClr val="FFF7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2639967" y="6691543"/>
              <a:ext cx="45719" cy="45719"/>
            </a:xfrm>
            <a:prstGeom prst="rect">
              <a:avLst/>
            </a:prstGeom>
            <a:solidFill>
              <a:srgbClr val="CCC0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2639967" y="6755043"/>
              <a:ext cx="45719" cy="45719"/>
            </a:xfrm>
            <a:prstGeom prst="rect">
              <a:avLst/>
            </a:prstGeom>
            <a:solidFill>
              <a:srgbClr val="F7705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2639967" y="6882043"/>
              <a:ext cx="45719" cy="45719"/>
            </a:xfrm>
            <a:prstGeom prst="rect">
              <a:avLst/>
            </a:prstGeom>
            <a:solidFill>
              <a:srgbClr val="FD9F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2639967" y="6821718"/>
              <a:ext cx="45719" cy="45719"/>
            </a:xfrm>
            <a:prstGeom prst="rect">
              <a:avLst/>
            </a:prstGeom>
            <a:solidFill>
              <a:srgbClr val="538CD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2639967" y="6942368"/>
              <a:ext cx="45719" cy="45719"/>
            </a:xfrm>
            <a:prstGeom prst="rect">
              <a:avLst/>
            </a:prstGeom>
            <a:solidFill>
              <a:srgbClr val="8DDC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2639967" y="7007965"/>
              <a:ext cx="45719" cy="45719"/>
            </a:xfrm>
            <a:prstGeom prst="rect">
              <a:avLst/>
            </a:prstGeom>
            <a:solidFill>
              <a:srgbClr val="EAB0C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2639967" y="7080990"/>
              <a:ext cx="45719" cy="4571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2639967" y="7144490"/>
              <a:ext cx="45719" cy="45719"/>
            </a:xfrm>
            <a:prstGeom prst="rect">
              <a:avLst/>
            </a:prstGeom>
            <a:solidFill>
              <a:srgbClr val="B15E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2639967" y="7214340"/>
              <a:ext cx="45719" cy="45719"/>
            </a:xfrm>
            <a:prstGeom prst="rect">
              <a:avLst/>
            </a:prstGeom>
            <a:solidFill>
              <a:srgbClr val="B8E6B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3" name="Google Shape;263;p15"/>
          <p:cNvGrpSpPr/>
          <p:nvPr/>
        </p:nvGrpSpPr>
        <p:grpSpPr>
          <a:xfrm>
            <a:off x="2694517" y="1228559"/>
            <a:ext cx="1666207" cy="1405532"/>
            <a:chOff x="2635054" y="2596323"/>
            <a:chExt cx="1666207" cy="1405532"/>
          </a:xfrm>
        </p:grpSpPr>
        <p:sp>
          <p:nvSpPr>
            <p:cNvPr id="264" name="Google Shape;264;p15"/>
            <p:cNvSpPr txBox="1"/>
            <p:nvPr/>
          </p:nvSpPr>
          <p:spPr>
            <a:xfrm>
              <a:off x="2679773" y="2596323"/>
              <a:ext cx="1431609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positive regulation of cytokine production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 txBox="1"/>
            <p:nvPr/>
          </p:nvSpPr>
          <p:spPr>
            <a:xfrm>
              <a:off x="2677445" y="2678544"/>
              <a:ext cx="1338127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Cytokine-cytokine receptor interaction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 txBox="1"/>
            <p:nvPr/>
          </p:nvSpPr>
          <p:spPr>
            <a:xfrm>
              <a:off x="2663615" y="2745588"/>
              <a:ext cx="1077662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cytokine biosynthetic process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 txBox="1"/>
            <p:nvPr/>
          </p:nvSpPr>
          <p:spPr>
            <a:xfrm>
              <a:off x="2672698" y="2813581"/>
              <a:ext cx="1385022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positive regulation of defense response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/>
            <p:cNvSpPr txBox="1"/>
            <p:nvPr/>
          </p:nvSpPr>
          <p:spPr>
            <a:xfrm>
              <a:off x="2659031" y="2877195"/>
              <a:ext cx="1233135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cellular response to biotic stimulus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/>
            <p:cNvSpPr txBox="1"/>
            <p:nvPr/>
          </p:nvSpPr>
          <p:spPr>
            <a:xfrm>
              <a:off x="2661389" y="2946354"/>
              <a:ext cx="1217492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Inflammatory bowel disease (IBD)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/>
            <p:cNvSpPr txBox="1"/>
            <p:nvPr/>
          </p:nvSpPr>
          <p:spPr>
            <a:xfrm>
              <a:off x="2635054" y="3018498"/>
              <a:ext cx="646046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cell chemotaxis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/>
            <p:cNvSpPr txBox="1"/>
            <p:nvPr/>
          </p:nvSpPr>
          <p:spPr>
            <a:xfrm>
              <a:off x="2678605" y="3080775"/>
              <a:ext cx="1427613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leukocyte activation in immune response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/>
            <p:cNvSpPr txBox="1"/>
            <p:nvPr/>
          </p:nvSpPr>
          <p:spPr>
            <a:xfrm>
              <a:off x="2648115" y="3148513"/>
              <a:ext cx="887248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Interleukin-10 signaling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/>
            <p:cNvSpPr txBox="1"/>
            <p:nvPr/>
          </p:nvSpPr>
          <p:spPr>
            <a:xfrm>
              <a:off x="2687766" y="3213434"/>
              <a:ext cx="1613495" cy="947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negative regulation of immune system process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/>
            <p:cNvSpPr txBox="1"/>
            <p:nvPr/>
          </p:nvSpPr>
          <p:spPr>
            <a:xfrm>
              <a:off x="2673915" y="3275525"/>
              <a:ext cx="1279859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inflammatory response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/>
            <p:cNvSpPr txBox="1"/>
            <p:nvPr/>
          </p:nvSpPr>
          <p:spPr>
            <a:xfrm>
              <a:off x="2647650" y="3340482"/>
              <a:ext cx="871640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cell killing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/>
            <p:cNvSpPr txBox="1"/>
            <p:nvPr/>
          </p:nvSpPr>
          <p:spPr>
            <a:xfrm>
              <a:off x="2672377" y="3403595"/>
              <a:ext cx="1299430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interleukin-5 production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/>
            <p:cNvSpPr txBox="1"/>
            <p:nvPr/>
          </p:nvSpPr>
          <p:spPr>
            <a:xfrm>
              <a:off x="2673200" y="3477856"/>
              <a:ext cx="1287749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defense response to other organism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/>
            <p:cNvSpPr txBox="1"/>
            <p:nvPr/>
          </p:nvSpPr>
          <p:spPr>
            <a:xfrm>
              <a:off x="2645041" y="3549511"/>
              <a:ext cx="852308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response to wounding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/>
            <p:cNvSpPr txBox="1"/>
            <p:nvPr/>
          </p:nvSpPr>
          <p:spPr>
            <a:xfrm>
              <a:off x="2676131" y="3620986"/>
              <a:ext cx="1470444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interferon-gamma production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/>
            <p:cNvSpPr txBox="1"/>
            <p:nvPr/>
          </p:nvSpPr>
          <p:spPr>
            <a:xfrm>
              <a:off x="2654027" y="3692154"/>
              <a:ext cx="895002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interleukin-6 production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/>
            <p:cNvSpPr txBox="1"/>
            <p:nvPr/>
          </p:nvSpPr>
          <p:spPr>
            <a:xfrm>
              <a:off x="2651351" y="3754119"/>
              <a:ext cx="774503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response to alcohol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 txBox="1"/>
            <p:nvPr/>
          </p:nvSpPr>
          <p:spPr>
            <a:xfrm>
              <a:off x="2676602" y="3823650"/>
              <a:ext cx="1408315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immunoglobulin production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/>
            <p:cNvSpPr txBox="1"/>
            <p:nvPr/>
          </p:nvSpPr>
          <p:spPr>
            <a:xfrm>
              <a:off x="2664360" y="3897616"/>
              <a:ext cx="1194472" cy="104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negative regulation of locomotion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4" name="Google Shape;284;p15"/>
          <p:cNvGrpSpPr/>
          <p:nvPr/>
        </p:nvGrpSpPr>
        <p:grpSpPr>
          <a:xfrm>
            <a:off x="2696339" y="2763102"/>
            <a:ext cx="2044549" cy="1342083"/>
            <a:chOff x="2636876" y="4089591"/>
            <a:chExt cx="2044549" cy="1342083"/>
          </a:xfrm>
        </p:grpSpPr>
        <p:sp>
          <p:nvSpPr>
            <p:cNvPr id="285" name="Google Shape;285;p15"/>
            <p:cNvSpPr txBox="1"/>
            <p:nvPr/>
          </p:nvSpPr>
          <p:spPr>
            <a:xfrm>
              <a:off x="2663942" y="4089591"/>
              <a:ext cx="1128348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positive regulation of cell death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/>
            <p:cNvSpPr txBox="1"/>
            <p:nvPr/>
          </p:nvSpPr>
          <p:spPr>
            <a:xfrm>
              <a:off x="2664773" y="4159113"/>
              <a:ext cx="1202123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supramolecular fiber organization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/>
            <p:cNvSpPr txBox="1"/>
            <p:nvPr/>
          </p:nvSpPr>
          <p:spPr>
            <a:xfrm>
              <a:off x="2690048" y="4228273"/>
              <a:ext cx="1559793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cellular response to organic cyclic compound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 txBox="1"/>
            <p:nvPr/>
          </p:nvSpPr>
          <p:spPr>
            <a:xfrm>
              <a:off x="2673189" y="4288604"/>
              <a:ext cx="1368673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positive regulation of hydrolase activity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/>
            <p:cNvSpPr txBox="1"/>
            <p:nvPr/>
          </p:nvSpPr>
          <p:spPr>
            <a:xfrm>
              <a:off x="2661628" y="4355647"/>
              <a:ext cx="1178795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protein localization to membrane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/>
            <p:cNvSpPr txBox="1"/>
            <p:nvPr/>
          </p:nvSpPr>
          <p:spPr>
            <a:xfrm>
              <a:off x="2685350" y="4418457"/>
              <a:ext cx="1645316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mitochondrial outer membrane permeabilization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/>
            <p:cNvSpPr txBox="1"/>
            <p:nvPr/>
          </p:nvSpPr>
          <p:spPr>
            <a:xfrm>
              <a:off x="2686882" y="4477729"/>
              <a:ext cx="1680462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establishment of protein localization</a:t>
              </a:r>
              <a:endParaRPr sz="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/>
            <p:cNvSpPr txBox="1"/>
            <p:nvPr/>
          </p:nvSpPr>
          <p:spPr>
            <a:xfrm>
              <a:off x="2676192" y="4548644"/>
              <a:ext cx="1497562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positive regulation of synaptic transmission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 txBox="1"/>
            <p:nvPr/>
          </p:nvSpPr>
          <p:spPr>
            <a:xfrm>
              <a:off x="2664341" y="4610403"/>
              <a:ext cx="1206118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neuron projection morphogenesis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 txBox="1"/>
            <p:nvPr/>
          </p:nvSpPr>
          <p:spPr>
            <a:xfrm>
              <a:off x="2666029" y="4680946"/>
              <a:ext cx="995611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epithelial cell development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/>
            <p:cNvSpPr txBox="1"/>
            <p:nvPr/>
          </p:nvSpPr>
          <p:spPr>
            <a:xfrm>
              <a:off x="2662310" y="4750802"/>
              <a:ext cx="995611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circulatory system process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/>
            <p:cNvSpPr txBox="1"/>
            <p:nvPr/>
          </p:nvSpPr>
          <p:spPr>
            <a:xfrm>
              <a:off x="2636876" y="4816545"/>
              <a:ext cx="646046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cell chemotaxis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 txBox="1"/>
            <p:nvPr/>
          </p:nvSpPr>
          <p:spPr>
            <a:xfrm>
              <a:off x="2664200" y="4886281"/>
              <a:ext cx="1093032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RHO GTPases activate KTN1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 txBox="1"/>
            <p:nvPr/>
          </p:nvSpPr>
          <p:spPr>
            <a:xfrm>
              <a:off x="2675599" y="4947989"/>
              <a:ext cx="1753394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negative regulation of protein modification process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/>
            <p:cNvSpPr txBox="1"/>
            <p:nvPr/>
          </p:nvSpPr>
          <p:spPr>
            <a:xfrm>
              <a:off x="2675058" y="5088440"/>
              <a:ext cx="1516996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small GTPase mediated signal transduction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/>
            <p:cNvSpPr txBox="1"/>
            <p:nvPr/>
          </p:nvSpPr>
          <p:spPr>
            <a:xfrm>
              <a:off x="2696458" y="5148771"/>
              <a:ext cx="1843859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negative regulation of cellular component organization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 txBox="1"/>
            <p:nvPr/>
          </p:nvSpPr>
          <p:spPr>
            <a:xfrm>
              <a:off x="2650107" y="5219685"/>
              <a:ext cx="895002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interleukin-8 production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 txBox="1"/>
            <p:nvPr/>
          </p:nvSpPr>
          <p:spPr>
            <a:xfrm>
              <a:off x="2663485" y="5286365"/>
              <a:ext cx="1081590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cell-cell junction maintenance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/>
            <p:cNvSpPr txBox="1"/>
            <p:nvPr/>
          </p:nvSpPr>
          <p:spPr>
            <a:xfrm>
              <a:off x="2701528" y="5353358"/>
              <a:ext cx="1979897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regulation of G protein-coupled receptor signaling pathway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/>
            <p:cNvSpPr txBox="1"/>
            <p:nvPr/>
          </p:nvSpPr>
          <p:spPr>
            <a:xfrm>
              <a:off x="2637696" y="5024679"/>
              <a:ext cx="533267" cy="78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Hemostasis</a:t>
              </a:r>
              <a:endParaRPr sz="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5" name="Google Shape;305;p15"/>
          <p:cNvGrpSpPr/>
          <p:nvPr/>
        </p:nvGrpSpPr>
        <p:grpSpPr>
          <a:xfrm>
            <a:off x="2692704" y="1279091"/>
            <a:ext cx="45719" cy="1328610"/>
            <a:chOff x="2633240" y="2646855"/>
            <a:chExt cx="45719" cy="1328610"/>
          </a:xfrm>
        </p:grpSpPr>
        <p:sp>
          <p:nvSpPr>
            <p:cNvPr id="306" name="Google Shape;306;p15"/>
            <p:cNvSpPr/>
            <p:nvPr/>
          </p:nvSpPr>
          <p:spPr>
            <a:xfrm>
              <a:off x="2633240" y="2646855"/>
              <a:ext cx="45719" cy="4571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2633240" y="2723055"/>
              <a:ext cx="45719" cy="45719"/>
            </a:xfrm>
            <a:prstGeom prst="rect">
              <a:avLst/>
            </a:prstGeom>
            <a:solidFill>
              <a:srgbClr val="3660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2633240" y="2789730"/>
              <a:ext cx="45719" cy="45719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2633240" y="2856405"/>
              <a:ext cx="45719" cy="45719"/>
            </a:xfrm>
            <a:prstGeom prst="rect">
              <a:avLst/>
            </a:prstGeom>
            <a:solidFill>
              <a:srgbClr val="66006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2633240" y="2916730"/>
              <a:ext cx="45719" cy="4571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2633240" y="2983405"/>
              <a:ext cx="45719" cy="4571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2633240" y="3053255"/>
              <a:ext cx="45719" cy="45719"/>
            </a:xfrm>
            <a:prstGeom prst="rect">
              <a:avLst/>
            </a:prstGeom>
            <a:solidFill>
              <a:srgbClr val="97480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2633240" y="3116755"/>
              <a:ext cx="45719" cy="45719"/>
            </a:xfrm>
            <a:prstGeom prst="rect">
              <a:avLst/>
            </a:prstGeom>
            <a:solidFill>
              <a:srgbClr val="E974A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2633240" y="3181524"/>
              <a:ext cx="45719" cy="45719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2633240" y="3245024"/>
              <a:ext cx="45719" cy="45719"/>
            </a:xfrm>
            <a:prstGeom prst="rect">
              <a:avLst/>
            </a:prstGeom>
            <a:solidFill>
              <a:srgbClr val="95E2D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2633240" y="3314874"/>
              <a:ext cx="45719" cy="45719"/>
            </a:xfrm>
            <a:prstGeom prst="rect">
              <a:avLst/>
            </a:prstGeom>
            <a:solidFill>
              <a:srgbClr val="FFF7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2633240" y="3378374"/>
              <a:ext cx="45719" cy="45719"/>
            </a:xfrm>
            <a:prstGeom prst="rect">
              <a:avLst/>
            </a:prstGeom>
            <a:solidFill>
              <a:srgbClr val="CCC0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2633240" y="3438699"/>
              <a:ext cx="45719" cy="45719"/>
            </a:xfrm>
            <a:prstGeom prst="rect">
              <a:avLst/>
            </a:prstGeom>
            <a:solidFill>
              <a:srgbClr val="F7705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2633240" y="3584749"/>
              <a:ext cx="45719" cy="45719"/>
            </a:xfrm>
            <a:prstGeom prst="rect">
              <a:avLst/>
            </a:prstGeom>
            <a:solidFill>
              <a:srgbClr val="FD9F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2633240" y="3514899"/>
              <a:ext cx="45719" cy="45719"/>
            </a:xfrm>
            <a:prstGeom prst="rect">
              <a:avLst/>
            </a:prstGeom>
            <a:solidFill>
              <a:srgbClr val="538CD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2633240" y="3657774"/>
              <a:ext cx="45719" cy="45719"/>
            </a:xfrm>
            <a:prstGeom prst="rect">
              <a:avLst/>
            </a:prstGeom>
            <a:solidFill>
              <a:srgbClr val="8DDC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633240" y="3720196"/>
              <a:ext cx="45719" cy="45719"/>
            </a:xfrm>
            <a:prstGeom prst="rect">
              <a:avLst/>
            </a:prstGeom>
            <a:solidFill>
              <a:srgbClr val="EAB0C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633240" y="3786871"/>
              <a:ext cx="45719" cy="4571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2633240" y="3856721"/>
              <a:ext cx="45719" cy="45719"/>
            </a:xfrm>
            <a:prstGeom prst="rect">
              <a:avLst/>
            </a:prstGeom>
            <a:solidFill>
              <a:srgbClr val="B15E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2633240" y="3929746"/>
              <a:ext cx="45719" cy="45719"/>
            </a:xfrm>
            <a:prstGeom prst="rect">
              <a:avLst/>
            </a:prstGeom>
            <a:solidFill>
              <a:srgbClr val="B8E6B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6" name="Google Shape;326;p15"/>
          <p:cNvGrpSpPr/>
          <p:nvPr/>
        </p:nvGrpSpPr>
        <p:grpSpPr>
          <a:xfrm>
            <a:off x="2692704" y="2791345"/>
            <a:ext cx="45719" cy="1304268"/>
            <a:chOff x="2639588" y="4117834"/>
            <a:chExt cx="45719" cy="1304268"/>
          </a:xfrm>
        </p:grpSpPr>
        <p:sp>
          <p:nvSpPr>
            <p:cNvPr id="327" name="Google Shape;327;p15"/>
            <p:cNvSpPr/>
            <p:nvPr/>
          </p:nvSpPr>
          <p:spPr>
            <a:xfrm>
              <a:off x="2639588" y="4117834"/>
              <a:ext cx="45719" cy="4571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2639588" y="4187684"/>
              <a:ext cx="45719" cy="45719"/>
            </a:xfrm>
            <a:prstGeom prst="rect">
              <a:avLst/>
            </a:prstGeom>
            <a:solidFill>
              <a:srgbClr val="3660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2639588" y="4254359"/>
              <a:ext cx="45719" cy="45719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2639588" y="4314684"/>
              <a:ext cx="45719" cy="45719"/>
            </a:xfrm>
            <a:prstGeom prst="rect">
              <a:avLst/>
            </a:prstGeom>
            <a:solidFill>
              <a:srgbClr val="66006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2639588" y="4381359"/>
              <a:ext cx="45719" cy="4571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2639588" y="4444859"/>
              <a:ext cx="45719" cy="4571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2639588" y="4508359"/>
              <a:ext cx="45719" cy="45719"/>
            </a:xfrm>
            <a:prstGeom prst="rect">
              <a:avLst/>
            </a:prstGeom>
            <a:solidFill>
              <a:srgbClr val="97480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2639588" y="4575034"/>
              <a:ext cx="45719" cy="45719"/>
            </a:xfrm>
            <a:prstGeom prst="rect">
              <a:avLst/>
            </a:prstGeom>
            <a:solidFill>
              <a:srgbClr val="E974A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2639588" y="4642978"/>
              <a:ext cx="45719" cy="45719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2639588" y="4712828"/>
              <a:ext cx="45719" cy="45719"/>
            </a:xfrm>
            <a:prstGeom prst="rect">
              <a:avLst/>
            </a:prstGeom>
            <a:solidFill>
              <a:srgbClr val="95E2D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2639588" y="4779503"/>
              <a:ext cx="45719" cy="45719"/>
            </a:xfrm>
            <a:prstGeom prst="rect">
              <a:avLst/>
            </a:prstGeom>
            <a:solidFill>
              <a:srgbClr val="FFF7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2639588" y="4843003"/>
              <a:ext cx="45719" cy="45719"/>
            </a:xfrm>
            <a:prstGeom prst="rect">
              <a:avLst/>
            </a:prstGeom>
            <a:solidFill>
              <a:srgbClr val="CCC0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2639588" y="4906503"/>
              <a:ext cx="45719" cy="45719"/>
            </a:xfrm>
            <a:prstGeom prst="rect">
              <a:avLst/>
            </a:prstGeom>
            <a:solidFill>
              <a:srgbClr val="F7705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2639588" y="5043028"/>
              <a:ext cx="45719" cy="45719"/>
            </a:xfrm>
            <a:prstGeom prst="rect">
              <a:avLst/>
            </a:prstGeom>
            <a:solidFill>
              <a:srgbClr val="FD9F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2639588" y="4973178"/>
              <a:ext cx="45719" cy="45719"/>
            </a:xfrm>
            <a:prstGeom prst="rect">
              <a:avLst/>
            </a:prstGeom>
            <a:solidFill>
              <a:srgbClr val="538CD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2639588" y="5112878"/>
              <a:ext cx="45719" cy="45719"/>
            </a:xfrm>
            <a:prstGeom prst="rect">
              <a:avLst/>
            </a:prstGeom>
            <a:solidFill>
              <a:srgbClr val="8DDC6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2639588" y="5175300"/>
              <a:ext cx="45719" cy="45719"/>
            </a:xfrm>
            <a:prstGeom prst="rect">
              <a:avLst/>
            </a:prstGeom>
            <a:solidFill>
              <a:srgbClr val="EAB0C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2639588" y="5241975"/>
              <a:ext cx="45719" cy="4571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2639588" y="5309708"/>
              <a:ext cx="45719" cy="45719"/>
            </a:xfrm>
            <a:prstGeom prst="rect">
              <a:avLst/>
            </a:prstGeom>
            <a:solidFill>
              <a:srgbClr val="B15E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2639588" y="5376383"/>
              <a:ext cx="45719" cy="45719"/>
            </a:xfrm>
            <a:prstGeom prst="rect">
              <a:avLst/>
            </a:prstGeom>
            <a:solidFill>
              <a:srgbClr val="B8E6B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7" name="Google Shape;347;p15"/>
          <p:cNvSpPr txBox="1"/>
          <p:nvPr/>
        </p:nvSpPr>
        <p:spPr>
          <a:xfrm flipH="1">
            <a:off x="-10" y="-30937"/>
            <a:ext cx="11169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Figure  3. </a:t>
            </a: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Google Shape;35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91348" y="1044460"/>
            <a:ext cx="1594086" cy="1794348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16"/>
          <p:cNvSpPr txBox="1"/>
          <p:nvPr/>
        </p:nvSpPr>
        <p:spPr>
          <a:xfrm flipH="1">
            <a:off x="12613" y="0"/>
            <a:ext cx="1108804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Figure  4. </a:t>
            </a: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4" name="Google Shape;354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54823" y="2923477"/>
            <a:ext cx="1138512" cy="6859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5" name="Google Shape;355;p16"/>
          <p:cNvGrpSpPr/>
          <p:nvPr/>
        </p:nvGrpSpPr>
        <p:grpSpPr>
          <a:xfrm>
            <a:off x="418373" y="1207434"/>
            <a:ext cx="4467107" cy="1580895"/>
            <a:chOff x="138441" y="1013933"/>
            <a:chExt cx="4467107" cy="1580895"/>
          </a:xfrm>
        </p:grpSpPr>
        <p:pic>
          <p:nvPicPr>
            <p:cNvPr id="356" name="Google Shape;356;p16"/>
            <p:cNvPicPr preferRelativeResize="0"/>
            <p:nvPr/>
          </p:nvPicPr>
          <p:blipFill rotWithShape="1">
            <a:blip r:embed="rId5">
              <a:alphaModFix/>
            </a:blip>
            <a:srcRect r="54617"/>
            <a:stretch/>
          </p:blipFill>
          <p:spPr>
            <a:xfrm>
              <a:off x="400050" y="1045584"/>
              <a:ext cx="1825624" cy="154924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57" name="Google Shape;357;p16"/>
            <p:cNvGrpSpPr/>
            <p:nvPr/>
          </p:nvGrpSpPr>
          <p:grpSpPr>
            <a:xfrm>
              <a:off x="2060398" y="1013933"/>
              <a:ext cx="2545150" cy="1455534"/>
              <a:chOff x="1822274" y="1714601"/>
              <a:chExt cx="2545150" cy="1455534"/>
            </a:xfrm>
          </p:grpSpPr>
          <p:sp>
            <p:nvSpPr>
              <p:cNvPr id="358" name="Google Shape;358;p16"/>
              <p:cNvSpPr txBox="1"/>
              <p:nvPr/>
            </p:nvSpPr>
            <p:spPr>
              <a:xfrm>
                <a:off x="1958800" y="1714601"/>
                <a:ext cx="975973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Interleukin-10 signaling</a:t>
                </a:r>
                <a:endParaRPr sz="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9" name="Google Shape;359;p16"/>
              <p:cNvSpPr txBox="1"/>
              <p:nvPr/>
            </p:nvSpPr>
            <p:spPr>
              <a:xfrm>
                <a:off x="1946100" y="1780948"/>
                <a:ext cx="1574770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positive regulation of cytokine production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0" name="Google Shape;360;p16"/>
              <p:cNvSpPr txBox="1"/>
              <p:nvPr/>
            </p:nvSpPr>
            <p:spPr>
              <a:xfrm>
                <a:off x="1958800" y="1859633"/>
                <a:ext cx="992579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leukocyte differentiation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" name="Google Shape;361;p16"/>
              <p:cNvSpPr txBox="1"/>
              <p:nvPr/>
            </p:nvSpPr>
            <p:spPr>
              <a:xfrm>
                <a:off x="1942925" y="1919964"/>
                <a:ext cx="1356449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cellular response to biotic stimulus</a:t>
                </a:r>
                <a:endParaRPr sz="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" name="Google Shape;362;p16"/>
              <p:cNvSpPr txBox="1"/>
              <p:nvPr/>
            </p:nvSpPr>
            <p:spPr>
              <a:xfrm>
                <a:off x="1949275" y="1990182"/>
                <a:ext cx="1570374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leukocyte activation in immune response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" name="Google Shape;363;p16"/>
              <p:cNvSpPr txBox="1"/>
              <p:nvPr/>
            </p:nvSpPr>
            <p:spPr>
              <a:xfrm>
                <a:off x="1946100" y="2049817"/>
                <a:ext cx="1416524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defense response to other organism</a:t>
                </a:r>
                <a:endParaRPr sz="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" name="Google Shape;364;p16"/>
              <p:cNvSpPr txBox="1"/>
              <p:nvPr/>
            </p:nvSpPr>
            <p:spPr>
              <a:xfrm>
                <a:off x="1961975" y="2118614"/>
                <a:ext cx="920256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lymphocyte activation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" name="Google Shape;365;p16"/>
              <p:cNvSpPr txBox="1"/>
              <p:nvPr/>
            </p:nvSpPr>
            <p:spPr>
              <a:xfrm>
                <a:off x="1946100" y="2173654"/>
                <a:ext cx="1929810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negative regulation of heterotypic cell-cell adhesion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" name="Google Shape;366;p16"/>
              <p:cNvSpPr txBox="1"/>
              <p:nvPr/>
            </p:nvSpPr>
            <p:spPr>
              <a:xfrm>
                <a:off x="1958800" y="2241392"/>
                <a:ext cx="851953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response to alcohol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" name="Google Shape;367;p16"/>
              <p:cNvSpPr txBox="1"/>
              <p:nvPr/>
            </p:nvSpPr>
            <p:spPr>
              <a:xfrm>
                <a:off x="1958800" y="2305956"/>
                <a:ext cx="800520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cytokine secretion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" name="Google Shape;368;p16"/>
              <p:cNvSpPr txBox="1"/>
              <p:nvPr/>
            </p:nvSpPr>
            <p:spPr>
              <a:xfrm>
                <a:off x="1958800" y="2370520"/>
                <a:ext cx="1241183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positive regulation of cell death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" name="Google Shape;369;p16"/>
              <p:cNvSpPr txBox="1"/>
              <p:nvPr/>
            </p:nvSpPr>
            <p:spPr>
              <a:xfrm>
                <a:off x="1942925" y="2439318"/>
                <a:ext cx="2424499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positive regulation of macrophage derived foam cell differentiation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" name="Google Shape;370;p16"/>
              <p:cNvSpPr txBox="1"/>
              <p:nvPr/>
            </p:nvSpPr>
            <p:spPr>
              <a:xfrm>
                <a:off x="1958800" y="2500707"/>
                <a:ext cx="915635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response to antibiotic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" name="Google Shape;371;p16"/>
              <p:cNvSpPr txBox="1"/>
              <p:nvPr/>
            </p:nvSpPr>
            <p:spPr>
              <a:xfrm>
                <a:off x="1958800" y="2572685"/>
                <a:ext cx="1228221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activation of immune response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2" name="Google Shape;372;p16"/>
              <p:cNvSpPr txBox="1"/>
              <p:nvPr/>
            </p:nvSpPr>
            <p:spPr>
              <a:xfrm>
                <a:off x="1958800" y="2644646"/>
                <a:ext cx="1159692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NABA </a:t>
                </a:r>
                <a:r>
                  <a:rPr lang="en-US" sz="600" dirty="0" err="1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Matrisome</a:t>
                </a:r>
                <a:r>
                  <a:rPr lang="en-US" sz="6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associated</a:t>
                </a:r>
                <a:endParaRPr sz="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3" name="Google Shape;373;p16"/>
              <p:cNvSpPr txBox="1"/>
              <p:nvPr/>
            </p:nvSpPr>
            <p:spPr>
              <a:xfrm>
                <a:off x="1822274" y="2664550"/>
                <a:ext cx="1329969" cy="2769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PID IL2 STAT5 pathway</a:t>
                </a:r>
                <a:endParaRPr sz="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4" name="Google Shape;374;p16"/>
              <p:cNvSpPr txBox="1"/>
              <p:nvPr/>
            </p:nvSpPr>
            <p:spPr>
              <a:xfrm>
                <a:off x="1965149" y="2750179"/>
                <a:ext cx="1042188" cy="2220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monocyte differentiation</a:t>
                </a:r>
                <a:endParaRPr sz="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5" name="Google Shape;375;p16"/>
              <p:cNvSpPr txBox="1"/>
              <p:nvPr/>
            </p:nvSpPr>
            <p:spPr>
              <a:xfrm>
                <a:off x="1958799" y="2869317"/>
                <a:ext cx="874803" cy="1547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response to peptide</a:t>
                </a:r>
                <a:endParaRPr sz="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" name="Google Shape;376;p16"/>
              <p:cNvSpPr txBox="1"/>
              <p:nvPr/>
            </p:nvSpPr>
            <p:spPr>
              <a:xfrm>
                <a:off x="1946100" y="2909259"/>
                <a:ext cx="1428596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regulation of multi-organism process</a:t>
                </a:r>
                <a:endParaRPr sz="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7" name="Google Shape;377;p16"/>
              <p:cNvSpPr txBox="1"/>
              <p:nvPr/>
            </p:nvSpPr>
            <p:spPr>
              <a:xfrm>
                <a:off x="1958800" y="2985469"/>
                <a:ext cx="843312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DAP12 interactions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78" name="Google Shape;378;p16"/>
            <p:cNvGrpSpPr/>
            <p:nvPr/>
          </p:nvGrpSpPr>
          <p:grpSpPr>
            <a:xfrm>
              <a:off x="2225674" y="1095742"/>
              <a:ext cx="45719" cy="1303210"/>
              <a:chOff x="2633240" y="2656380"/>
              <a:chExt cx="45719" cy="1303210"/>
            </a:xfrm>
          </p:grpSpPr>
          <p:sp>
            <p:nvSpPr>
              <p:cNvPr id="379" name="Google Shape;379;p16"/>
              <p:cNvSpPr/>
              <p:nvPr/>
            </p:nvSpPr>
            <p:spPr>
              <a:xfrm>
                <a:off x="2633240" y="2656380"/>
                <a:ext cx="45719" cy="45719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0" name="Google Shape;380;p16"/>
              <p:cNvSpPr/>
              <p:nvPr/>
            </p:nvSpPr>
            <p:spPr>
              <a:xfrm>
                <a:off x="2633240" y="2723055"/>
                <a:ext cx="45719" cy="45719"/>
              </a:xfrm>
              <a:prstGeom prst="rect">
                <a:avLst/>
              </a:prstGeom>
              <a:solidFill>
                <a:srgbClr val="36609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1" name="Google Shape;381;p16"/>
              <p:cNvSpPr/>
              <p:nvPr/>
            </p:nvSpPr>
            <p:spPr>
              <a:xfrm>
                <a:off x="2633240" y="2792905"/>
                <a:ext cx="45719" cy="45719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2" name="Google Shape;382;p16"/>
              <p:cNvSpPr/>
              <p:nvPr/>
            </p:nvSpPr>
            <p:spPr>
              <a:xfrm>
                <a:off x="2633240" y="2859580"/>
                <a:ext cx="45719" cy="45719"/>
              </a:xfrm>
              <a:prstGeom prst="rect">
                <a:avLst/>
              </a:prstGeom>
              <a:solidFill>
                <a:srgbClr val="66006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3" name="Google Shape;383;p16"/>
              <p:cNvSpPr/>
              <p:nvPr/>
            </p:nvSpPr>
            <p:spPr>
              <a:xfrm>
                <a:off x="2633240" y="2929430"/>
                <a:ext cx="45719" cy="45719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4" name="Google Shape;384;p16"/>
              <p:cNvSpPr/>
              <p:nvPr/>
            </p:nvSpPr>
            <p:spPr>
              <a:xfrm>
                <a:off x="2633240" y="2989755"/>
                <a:ext cx="45719" cy="45719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5" name="Google Shape;385;p16"/>
              <p:cNvSpPr/>
              <p:nvPr/>
            </p:nvSpPr>
            <p:spPr>
              <a:xfrm>
                <a:off x="2633240" y="3053255"/>
                <a:ext cx="45719" cy="45719"/>
              </a:xfrm>
              <a:prstGeom prst="rect">
                <a:avLst/>
              </a:prstGeom>
              <a:solidFill>
                <a:srgbClr val="97480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6" name="Google Shape;386;p16"/>
              <p:cNvSpPr/>
              <p:nvPr/>
            </p:nvSpPr>
            <p:spPr>
              <a:xfrm>
                <a:off x="2633240" y="3116755"/>
                <a:ext cx="45719" cy="45719"/>
              </a:xfrm>
              <a:prstGeom prst="rect">
                <a:avLst/>
              </a:prstGeom>
              <a:solidFill>
                <a:srgbClr val="E974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7" name="Google Shape;387;p16"/>
              <p:cNvSpPr/>
              <p:nvPr/>
            </p:nvSpPr>
            <p:spPr>
              <a:xfrm>
                <a:off x="2633240" y="3181524"/>
                <a:ext cx="45719" cy="45719"/>
              </a:xfrm>
              <a:prstGeom prst="rect">
                <a:avLst/>
              </a:prstGeom>
              <a:solidFill>
                <a:srgbClr val="A5A5A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" name="Google Shape;388;p16"/>
              <p:cNvSpPr/>
              <p:nvPr/>
            </p:nvSpPr>
            <p:spPr>
              <a:xfrm>
                <a:off x="2633240" y="3245024"/>
                <a:ext cx="45719" cy="45719"/>
              </a:xfrm>
              <a:prstGeom prst="rect">
                <a:avLst/>
              </a:prstGeom>
              <a:solidFill>
                <a:srgbClr val="95E2D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" name="Google Shape;389;p16"/>
              <p:cNvSpPr/>
              <p:nvPr/>
            </p:nvSpPr>
            <p:spPr>
              <a:xfrm>
                <a:off x="2633240" y="3314874"/>
                <a:ext cx="45719" cy="45719"/>
              </a:xfrm>
              <a:prstGeom prst="rect">
                <a:avLst/>
              </a:prstGeom>
              <a:solidFill>
                <a:srgbClr val="FFF7A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0" name="Google Shape;390;p16"/>
              <p:cNvSpPr/>
              <p:nvPr/>
            </p:nvSpPr>
            <p:spPr>
              <a:xfrm>
                <a:off x="2633240" y="3378374"/>
                <a:ext cx="45719" cy="45719"/>
              </a:xfrm>
              <a:prstGeom prst="rect">
                <a:avLst/>
              </a:prstGeom>
              <a:solidFill>
                <a:srgbClr val="CCC0D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1" name="Google Shape;391;p16"/>
              <p:cNvSpPr/>
              <p:nvPr/>
            </p:nvSpPr>
            <p:spPr>
              <a:xfrm>
                <a:off x="2633240" y="3445049"/>
                <a:ext cx="45719" cy="45719"/>
              </a:xfrm>
              <a:prstGeom prst="rect">
                <a:avLst/>
              </a:prstGeom>
              <a:solidFill>
                <a:srgbClr val="F7705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" name="Google Shape;392;p16"/>
              <p:cNvSpPr/>
              <p:nvPr/>
            </p:nvSpPr>
            <p:spPr>
              <a:xfrm>
                <a:off x="2633240" y="3584749"/>
                <a:ext cx="45719" cy="45719"/>
              </a:xfrm>
              <a:prstGeom prst="rect">
                <a:avLst/>
              </a:prstGeom>
              <a:solidFill>
                <a:srgbClr val="FD9F4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" name="Google Shape;393;p16"/>
              <p:cNvSpPr/>
              <p:nvPr/>
            </p:nvSpPr>
            <p:spPr>
              <a:xfrm>
                <a:off x="2633240" y="3514899"/>
                <a:ext cx="45719" cy="45719"/>
              </a:xfrm>
              <a:prstGeom prst="rect">
                <a:avLst/>
              </a:prstGeom>
              <a:solidFill>
                <a:srgbClr val="538CD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" name="Google Shape;394;p16"/>
              <p:cNvSpPr/>
              <p:nvPr/>
            </p:nvSpPr>
            <p:spPr>
              <a:xfrm>
                <a:off x="2633240" y="3657774"/>
                <a:ext cx="45719" cy="45719"/>
              </a:xfrm>
              <a:prstGeom prst="rect">
                <a:avLst/>
              </a:prstGeom>
              <a:solidFill>
                <a:srgbClr val="8DDC6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" name="Google Shape;395;p16"/>
              <p:cNvSpPr/>
              <p:nvPr/>
            </p:nvSpPr>
            <p:spPr>
              <a:xfrm>
                <a:off x="2633240" y="3720196"/>
                <a:ext cx="45719" cy="45719"/>
              </a:xfrm>
              <a:prstGeom prst="rect">
                <a:avLst/>
              </a:prstGeom>
              <a:solidFill>
                <a:srgbClr val="EAB0C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6" name="Google Shape;396;p16"/>
              <p:cNvSpPr/>
              <p:nvPr/>
            </p:nvSpPr>
            <p:spPr>
              <a:xfrm>
                <a:off x="2633240" y="3786871"/>
                <a:ext cx="45719" cy="45719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" name="Google Shape;397;p16"/>
              <p:cNvSpPr/>
              <p:nvPr/>
            </p:nvSpPr>
            <p:spPr>
              <a:xfrm>
                <a:off x="2633240" y="3844021"/>
                <a:ext cx="45719" cy="45719"/>
              </a:xfrm>
              <a:prstGeom prst="rect">
                <a:avLst/>
              </a:prstGeom>
              <a:solidFill>
                <a:srgbClr val="B15EB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" name="Google Shape;398;p16"/>
              <p:cNvSpPr/>
              <p:nvPr/>
            </p:nvSpPr>
            <p:spPr>
              <a:xfrm>
                <a:off x="2633240" y="3913871"/>
                <a:ext cx="45719" cy="45719"/>
              </a:xfrm>
              <a:prstGeom prst="rect">
                <a:avLst/>
              </a:prstGeom>
              <a:solidFill>
                <a:srgbClr val="B8E6B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9" name="Google Shape;399;p16"/>
            <p:cNvSpPr txBox="1"/>
            <p:nvPr/>
          </p:nvSpPr>
          <p:spPr>
            <a:xfrm rot="-5400000" flipH="1">
              <a:off x="-173059" y="1560935"/>
              <a:ext cx="884609" cy="261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Up genes</a:t>
              </a:r>
              <a:endParaRPr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0" name="Google Shape;400;p16"/>
          <p:cNvGrpSpPr/>
          <p:nvPr/>
        </p:nvGrpSpPr>
        <p:grpSpPr>
          <a:xfrm>
            <a:off x="418373" y="2716362"/>
            <a:ext cx="3904651" cy="1203254"/>
            <a:chOff x="138441" y="2658328"/>
            <a:chExt cx="3904651" cy="1203254"/>
          </a:xfrm>
        </p:grpSpPr>
        <p:pic>
          <p:nvPicPr>
            <p:cNvPr id="401" name="Google Shape;401;p16"/>
            <p:cNvPicPr preferRelativeResize="0"/>
            <p:nvPr/>
          </p:nvPicPr>
          <p:blipFill rotWithShape="1">
            <a:blip r:embed="rId6">
              <a:alphaModFix/>
            </a:blip>
            <a:srcRect r="48174"/>
            <a:stretch/>
          </p:blipFill>
          <p:spPr>
            <a:xfrm>
              <a:off x="352425" y="2721828"/>
              <a:ext cx="1873249" cy="113975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02" name="Google Shape;402;p16"/>
            <p:cNvGrpSpPr/>
            <p:nvPr/>
          </p:nvGrpSpPr>
          <p:grpSpPr>
            <a:xfrm>
              <a:off x="2191408" y="2732319"/>
              <a:ext cx="1851683" cy="917832"/>
              <a:chOff x="1630815" y="1663801"/>
              <a:chExt cx="1851683" cy="917832"/>
            </a:xfrm>
          </p:grpSpPr>
          <p:sp>
            <p:nvSpPr>
              <p:cNvPr id="403" name="Google Shape;403;p16"/>
              <p:cNvSpPr txBox="1"/>
              <p:nvPr/>
            </p:nvSpPr>
            <p:spPr>
              <a:xfrm>
                <a:off x="1646690" y="1663801"/>
                <a:ext cx="915635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PID HIF1 TFPathway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4" name="Google Shape;404;p16"/>
              <p:cNvSpPr txBox="1"/>
              <p:nvPr/>
            </p:nvSpPr>
            <p:spPr>
              <a:xfrm>
                <a:off x="1633990" y="1755548"/>
                <a:ext cx="1848508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regulation of establishment of protein localization 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5" name="Google Shape;405;p16"/>
              <p:cNvSpPr txBox="1"/>
              <p:nvPr/>
            </p:nvSpPr>
            <p:spPr>
              <a:xfrm>
                <a:off x="1643515" y="1850108"/>
                <a:ext cx="1147031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cold-induced thermogenesis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6" name="Google Shape;406;p16"/>
              <p:cNvSpPr txBox="1"/>
              <p:nvPr/>
            </p:nvSpPr>
            <p:spPr>
              <a:xfrm>
                <a:off x="1646690" y="1942189"/>
                <a:ext cx="1407958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regulation of chromatin organization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7" name="Google Shape;407;p16"/>
              <p:cNvSpPr txBox="1"/>
              <p:nvPr/>
            </p:nvSpPr>
            <p:spPr>
              <a:xfrm>
                <a:off x="1646690" y="2025107"/>
                <a:ext cx="1142673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myeloid leukocyte activation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8" name="Google Shape;408;p16"/>
              <p:cNvSpPr txBox="1"/>
              <p:nvPr/>
            </p:nvSpPr>
            <p:spPr>
              <a:xfrm>
                <a:off x="1637165" y="2116492"/>
                <a:ext cx="1518364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positive regulation of apoptotic process</a:t>
                </a:r>
                <a:endParaRPr sz="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9" name="Google Shape;409;p16"/>
              <p:cNvSpPr txBox="1"/>
              <p:nvPr/>
            </p:nvSpPr>
            <p:spPr>
              <a:xfrm>
                <a:off x="1646690" y="2213864"/>
                <a:ext cx="889987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sodium ion transport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0" name="Google Shape;410;p16"/>
              <p:cNvSpPr txBox="1"/>
              <p:nvPr/>
            </p:nvSpPr>
            <p:spPr>
              <a:xfrm>
                <a:off x="1630815" y="2303829"/>
                <a:ext cx="881747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cell matrix adhesion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1" name="Google Shape;411;p16"/>
              <p:cNvSpPr txBox="1"/>
              <p:nvPr/>
            </p:nvSpPr>
            <p:spPr>
              <a:xfrm>
                <a:off x="1630815" y="2396967"/>
                <a:ext cx="1476185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DNA-templated transcription, initiation</a:t>
                </a:r>
                <a:endParaRPr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2" name="Google Shape;412;p16"/>
            <p:cNvGrpSpPr/>
            <p:nvPr/>
          </p:nvGrpSpPr>
          <p:grpSpPr>
            <a:xfrm>
              <a:off x="2225674" y="2815427"/>
              <a:ext cx="45719" cy="770888"/>
              <a:chOff x="2633240" y="2665905"/>
              <a:chExt cx="45719" cy="770888"/>
            </a:xfrm>
          </p:grpSpPr>
          <p:sp>
            <p:nvSpPr>
              <p:cNvPr id="413" name="Google Shape;413;p16"/>
              <p:cNvSpPr/>
              <p:nvPr/>
            </p:nvSpPr>
            <p:spPr>
              <a:xfrm>
                <a:off x="2633240" y="2665905"/>
                <a:ext cx="45719" cy="45719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" name="Google Shape;414;p16"/>
              <p:cNvSpPr/>
              <p:nvPr/>
            </p:nvSpPr>
            <p:spPr>
              <a:xfrm>
                <a:off x="2633240" y="2754805"/>
                <a:ext cx="45719" cy="45719"/>
              </a:xfrm>
              <a:prstGeom prst="rect">
                <a:avLst/>
              </a:prstGeom>
              <a:solidFill>
                <a:srgbClr val="36609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" name="Google Shape;415;p16"/>
              <p:cNvSpPr/>
              <p:nvPr/>
            </p:nvSpPr>
            <p:spPr>
              <a:xfrm>
                <a:off x="2633240" y="2850055"/>
                <a:ext cx="45719" cy="45719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" name="Google Shape;416;p16"/>
              <p:cNvSpPr/>
              <p:nvPr/>
            </p:nvSpPr>
            <p:spPr>
              <a:xfrm>
                <a:off x="2633240" y="2935780"/>
                <a:ext cx="45719" cy="45719"/>
              </a:xfrm>
              <a:prstGeom prst="rect">
                <a:avLst/>
              </a:prstGeom>
              <a:solidFill>
                <a:srgbClr val="66006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7" name="Google Shape;417;p16"/>
              <p:cNvSpPr/>
              <p:nvPr/>
            </p:nvSpPr>
            <p:spPr>
              <a:xfrm>
                <a:off x="2633240" y="3027855"/>
                <a:ext cx="45719" cy="45719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8" name="Google Shape;418;p16"/>
              <p:cNvSpPr/>
              <p:nvPr/>
            </p:nvSpPr>
            <p:spPr>
              <a:xfrm>
                <a:off x="2633240" y="3119930"/>
                <a:ext cx="45719" cy="45719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9" name="Google Shape;419;p16"/>
              <p:cNvSpPr/>
              <p:nvPr/>
            </p:nvSpPr>
            <p:spPr>
              <a:xfrm>
                <a:off x="2633240" y="3208830"/>
                <a:ext cx="45719" cy="45719"/>
              </a:xfrm>
              <a:prstGeom prst="rect">
                <a:avLst/>
              </a:prstGeom>
              <a:solidFill>
                <a:srgbClr val="97480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" name="Google Shape;420;p16"/>
              <p:cNvSpPr/>
              <p:nvPr/>
            </p:nvSpPr>
            <p:spPr>
              <a:xfrm>
                <a:off x="2633240" y="3297730"/>
                <a:ext cx="45719" cy="45719"/>
              </a:xfrm>
              <a:prstGeom prst="rect">
                <a:avLst/>
              </a:prstGeom>
              <a:solidFill>
                <a:srgbClr val="E974A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1" name="Google Shape;421;p16"/>
              <p:cNvSpPr/>
              <p:nvPr/>
            </p:nvSpPr>
            <p:spPr>
              <a:xfrm>
                <a:off x="2633240" y="3391074"/>
                <a:ext cx="45719" cy="45719"/>
              </a:xfrm>
              <a:prstGeom prst="rect">
                <a:avLst/>
              </a:prstGeom>
              <a:solidFill>
                <a:srgbClr val="A5A5A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2" name="Google Shape;422;p16"/>
            <p:cNvSpPr txBox="1"/>
            <p:nvPr/>
          </p:nvSpPr>
          <p:spPr>
            <a:xfrm rot="-5400000" flipH="1">
              <a:off x="-265943" y="3062711"/>
              <a:ext cx="1070377" cy="261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Down genes</a:t>
              </a:r>
              <a:endParaRPr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7"/>
          <p:cNvSpPr/>
          <p:nvPr/>
        </p:nvSpPr>
        <p:spPr>
          <a:xfrm>
            <a:off x="896505" y="2188067"/>
            <a:ext cx="5052600" cy="4155600"/>
          </a:xfrm>
          <a:prstGeom prst="triangle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17"/>
          <p:cNvSpPr txBox="1"/>
          <p:nvPr/>
        </p:nvSpPr>
        <p:spPr>
          <a:xfrm>
            <a:off x="49783" y="0"/>
            <a:ext cx="6578600" cy="450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Figure </a:t>
            </a:r>
            <a:r>
              <a:rPr lang="en-US" b="1" dirty="0">
                <a:solidFill>
                  <a:schemeClr val="dk1"/>
                </a:solidFill>
              </a:rPr>
              <a:t>5</a:t>
            </a: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400" b="1" dirty="0">
              <a:solidFill>
                <a:schemeClr val="dk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9" name="Google Shape;429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96805" y="1875217"/>
            <a:ext cx="1252000" cy="940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65263" y="5617059"/>
            <a:ext cx="1252000" cy="131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1862" y="5617059"/>
            <a:ext cx="1676734" cy="940700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p17"/>
          <p:cNvSpPr txBox="1"/>
          <p:nvPr/>
        </p:nvSpPr>
        <p:spPr>
          <a:xfrm>
            <a:off x="1936105" y="5301917"/>
            <a:ext cx="737700" cy="5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None/>
            </a:pPr>
            <a:endParaRPr sz="3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17"/>
          <p:cNvSpPr txBox="1"/>
          <p:nvPr/>
        </p:nvSpPr>
        <p:spPr>
          <a:xfrm>
            <a:off x="3802880" y="5301917"/>
            <a:ext cx="737700" cy="5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None/>
            </a:pPr>
            <a:endParaRPr sz="3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17"/>
          <p:cNvSpPr txBox="1"/>
          <p:nvPr/>
        </p:nvSpPr>
        <p:spPr>
          <a:xfrm>
            <a:off x="4870430" y="5471217"/>
            <a:ext cx="737700" cy="5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None/>
            </a:pPr>
            <a:endParaRPr sz="3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5" name="Google Shape;435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937218" y="3498317"/>
            <a:ext cx="1102375" cy="2702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96505" y="2815925"/>
            <a:ext cx="1102375" cy="164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1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215764" y="1039179"/>
            <a:ext cx="1102375" cy="24591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18"/>
          <p:cNvSpPr txBox="1"/>
          <p:nvPr/>
        </p:nvSpPr>
        <p:spPr>
          <a:xfrm flipH="1">
            <a:off x="12611" y="-1"/>
            <a:ext cx="6496137" cy="835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Figure  </a:t>
            </a:r>
            <a:r>
              <a:rPr lang="en-US" sz="1600" b="1" dirty="0">
                <a:solidFill>
                  <a:schemeClr val="dk1"/>
                </a:solidFill>
              </a:rPr>
              <a:t>6</a:t>
            </a:r>
            <a:r>
              <a:rPr lang="en-US" sz="16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600" b="1" dirty="0">
              <a:solidFill>
                <a:schemeClr val="dk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F83559-CC0F-AFBC-D73E-157E3CB1C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175" y="166255"/>
            <a:ext cx="4427412" cy="64528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A73A058-D8E6-50BD-44F7-E48263EAF4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78918"/>
            <a:ext cx="6858000" cy="22513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19"/>
          <p:cNvSpPr txBox="1"/>
          <p:nvPr/>
        </p:nvSpPr>
        <p:spPr>
          <a:xfrm flipH="1">
            <a:off x="12616" y="0"/>
            <a:ext cx="6832753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Figure </a:t>
            </a:r>
            <a:r>
              <a:rPr lang="en-US" sz="1600" b="1" dirty="0">
                <a:solidFill>
                  <a:schemeClr val="dk1"/>
                </a:solidFill>
              </a:rPr>
              <a:t>7</a:t>
            </a:r>
            <a:r>
              <a:rPr lang="en-US" sz="16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600" b="1" dirty="0">
              <a:solidFill>
                <a:schemeClr val="dk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19"/>
          <p:cNvSpPr txBox="1"/>
          <p:nvPr/>
        </p:nvSpPr>
        <p:spPr>
          <a:xfrm flipH="1">
            <a:off x="12630" y="321300"/>
            <a:ext cx="36837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endParaRPr sz="1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19"/>
          <p:cNvSpPr txBox="1"/>
          <p:nvPr/>
        </p:nvSpPr>
        <p:spPr>
          <a:xfrm flipH="1">
            <a:off x="12630" y="3935950"/>
            <a:ext cx="372698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</a:rPr>
              <a:t>B</a:t>
            </a: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4" name="Google Shape;454;p19"/>
          <p:cNvPicPr preferRelativeResize="0"/>
          <p:nvPr/>
        </p:nvPicPr>
        <p:blipFill rotWithShape="1">
          <a:blip r:embed="rId3">
            <a:alphaModFix/>
          </a:blip>
          <a:srcRect l="21859" r="20004" b="35014"/>
          <a:stretch/>
        </p:blipFill>
        <p:spPr>
          <a:xfrm>
            <a:off x="116250" y="718000"/>
            <a:ext cx="3026325" cy="321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42575" y="484751"/>
            <a:ext cx="3527799" cy="352779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56" name="Google Shape;456;p19"/>
          <p:cNvGraphicFramePr/>
          <p:nvPr>
            <p:extLst>
              <p:ext uri="{D42A27DB-BD31-4B8C-83A1-F6EECF244321}">
                <p14:modId xmlns:p14="http://schemas.microsoft.com/office/powerpoint/2010/main" val="458511803"/>
              </p:ext>
            </p:extLst>
          </p:nvPr>
        </p:nvGraphicFramePr>
        <p:xfrm>
          <a:off x="284313" y="4291950"/>
          <a:ext cx="6290213" cy="4196166"/>
        </p:xfrm>
        <a:graphic>
          <a:graphicData uri="http://schemas.openxmlformats.org/drawingml/2006/table">
            <a:tbl>
              <a:tblPr>
                <a:noFill/>
                <a:tableStyleId>{B153C7EA-DDB3-42E7-8306-0D941C34C4D8}</a:tableStyleId>
              </a:tblPr>
              <a:tblGrid>
                <a:gridCol w="2299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10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dirty="0"/>
                        <a:t>GO Terms Pathways</a:t>
                      </a:r>
                      <a:endParaRPr sz="900" b="1" dirty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/>
                        <a:t>Genes</a:t>
                      </a:r>
                      <a:endParaRPr sz="900" b="1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92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Metabolic Process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Cellular Metabolic Process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Primary Metabolic Process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Regulation of Metabolic Process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Nitrogen compound metabolic process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Catabolic process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  <a:buNone/>
                      </a:pPr>
                      <a:r>
                        <a:rPr lang="en-US" sz="750" dirty="0">
                          <a:solidFill>
                            <a:schemeClr val="tx1"/>
                          </a:solidFill>
                        </a:rPr>
                        <a:t>HIVEP3 ARHGEF9 NT5E ATF7IP KIAA0586 EPB41L5 ABCB1 EPHX1 NAV1 ZER1 ZNF496 KLF7 ALS2CL ALDOA RHOG G0S2 TESK2 ITGA4 SAT1 RNF43 TECPR1 TFDP2 MAP3K9</a:t>
                      </a:r>
                      <a:endParaRPr sz="750" dirty="0">
                        <a:solidFill>
                          <a:schemeClr val="tx1"/>
                        </a:solidFill>
                      </a:endParaRPr>
                    </a:p>
                  </a:txBody>
                  <a:tcPr marL="114300" marR="114300" marT="50800" marB="5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1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Response to Stimulus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Cellular response to stimulus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Regulation of response to stimulus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  <a:buNone/>
                      </a:pPr>
                      <a:r>
                        <a:rPr lang="en-US" sz="750" dirty="0">
                          <a:solidFill>
                            <a:schemeClr val="tx1"/>
                          </a:solidFill>
                        </a:rPr>
                        <a:t>ARHGEF9 NT5E KIAA0586 EPB41L5 ABCB1 EPHX1 KLF7 KDM3A ALDOA RHOG SCNN1A G0S2 IPCEF1 RNF43 TFDP2 MAP3K9</a:t>
                      </a:r>
                      <a:endParaRPr sz="750" dirty="0">
                        <a:solidFill>
                          <a:schemeClr val="tx1"/>
                        </a:solidFill>
                      </a:endParaRPr>
                    </a:p>
                  </a:txBody>
                  <a:tcPr marL="114300" marR="114300" marT="50800" marB="5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   Signaling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  <a:buNone/>
                      </a:pPr>
                      <a:r>
                        <a:rPr lang="en-US" sz="750" dirty="0">
                          <a:solidFill>
                            <a:schemeClr val="tx1"/>
                          </a:solidFill>
                        </a:rPr>
                        <a:t>ARHGEF9 KIAA0586 NAV1 KDM3A RHOG G0S2 ITGA4 SAT1 RNF43 TFDP2 MAP3K9</a:t>
                      </a:r>
                      <a:endParaRPr sz="750" dirty="0">
                        <a:solidFill>
                          <a:schemeClr val="tx1"/>
                        </a:solidFill>
                      </a:endParaRPr>
                    </a:p>
                  </a:txBody>
                  <a:tcPr marL="114300" marR="114300" marT="50800" marB="5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</a:rPr>
                        <a:t>Cell proliferation</a:t>
                      </a:r>
                      <a:endParaRPr sz="90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  <a:buNone/>
                      </a:pPr>
                      <a:r>
                        <a:rPr lang="en-US" sz="750" dirty="0">
                          <a:solidFill>
                            <a:schemeClr val="tx1"/>
                          </a:solidFill>
                        </a:rPr>
                        <a:t>ABCB1 F2RL1 RNF43</a:t>
                      </a:r>
                      <a:endParaRPr sz="750"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31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</a:rPr>
                        <a:t>Cell Adhesion</a:t>
                      </a:r>
                      <a:endParaRPr sz="90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</a:rPr>
                        <a:t>Regulation of Cell Adhesion</a:t>
                      </a:r>
                      <a:endParaRPr sz="90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750" dirty="0">
                          <a:solidFill>
                            <a:schemeClr val="tx1"/>
                          </a:solidFill>
                        </a:rPr>
                        <a:t>NT5E EPB41L5 F2RL1 TESK2 ITGA4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606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</a:rPr>
                        <a:t>Localization</a:t>
                      </a:r>
                      <a:endParaRPr sz="90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</a:rPr>
                        <a:t>Cellular localization</a:t>
                      </a:r>
                      <a:endParaRPr sz="90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</a:rPr>
                        <a:t>Establishment of localization</a:t>
                      </a:r>
                      <a:endParaRPr sz="90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750" dirty="0">
                          <a:solidFill>
                            <a:schemeClr val="tx1"/>
                          </a:solidFill>
                        </a:rPr>
                        <a:t>ARHGEF9 EPB41L5 ABCB1 NAV1 F2RL1 ALDOA RHOG TMEM63A IPCEF1 SAT1 NBEAL1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3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</a:rPr>
                        <a:t>Locomotion</a:t>
                      </a:r>
                      <a:endParaRPr sz="90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</a:rPr>
                        <a:t>Cell motility</a:t>
                      </a:r>
                      <a:endParaRPr sz="900">
                        <a:solidFill>
                          <a:schemeClr val="tx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</a:rPr>
                        <a:t>Taxis</a:t>
                      </a:r>
                      <a:endParaRPr sz="90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  <a:buNone/>
                      </a:pPr>
                      <a:r>
                        <a:rPr lang="en-US" sz="750" dirty="0">
                          <a:solidFill>
                            <a:schemeClr val="tx1"/>
                          </a:solidFill>
                        </a:rPr>
                        <a:t>EPB41L5 F2RL1 KLF7 RHOG </a:t>
                      </a:r>
                      <a:endParaRPr sz="900"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Google Shape;451;p19">
            <a:extLst>
              <a:ext uri="{FF2B5EF4-FFF2-40B4-BE49-F238E27FC236}">
                <a16:creationId xmlns:a16="http://schemas.microsoft.com/office/drawing/2014/main" id="{2F5B3498-132F-A547-8C01-D5F8F9A3AC71}"/>
              </a:ext>
            </a:extLst>
          </p:cNvPr>
          <p:cNvSpPr txBox="1"/>
          <p:nvPr/>
        </p:nvSpPr>
        <p:spPr>
          <a:xfrm flipH="1">
            <a:off x="283474" y="437100"/>
            <a:ext cx="1861425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Up genes Pathways</a:t>
            </a:r>
            <a:endParaRPr sz="1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452;p19">
            <a:extLst>
              <a:ext uri="{FF2B5EF4-FFF2-40B4-BE49-F238E27FC236}">
                <a16:creationId xmlns:a16="http://schemas.microsoft.com/office/drawing/2014/main" id="{DA3F0E91-44F4-4F4C-9A78-D3F60A511945}"/>
              </a:ext>
            </a:extLst>
          </p:cNvPr>
          <p:cNvSpPr txBox="1"/>
          <p:nvPr/>
        </p:nvSpPr>
        <p:spPr>
          <a:xfrm flipH="1">
            <a:off x="283474" y="4020600"/>
            <a:ext cx="2099898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Down genes Pathways</a:t>
            </a:r>
            <a:endParaRPr sz="1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20"/>
          <p:cNvSpPr txBox="1"/>
          <p:nvPr/>
        </p:nvSpPr>
        <p:spPr>
          <a:xfrm>
            <a:off x="4186984" y="694419"/>
            <a:ext cx="924835" cy="288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p=0.004</a:t>
            </a:r>
            <a:endParaRPr sz="1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20"/>
          <p:cNvSpPr txBox="1"/>
          <p:nvPr/>
        </p:nvSpPr>
        <p:spPr>
          <a:xfrm flipH="1">
            <a:off x="3394966" y="516418"/>
            <a:ext cx="38076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B.</a:t>
            </a:r>
            <a:endParaRPr sz="1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3" name="Google Shape;463;p20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345" r="5453" b="6606"/>
          <a:stretch/>
        </p:blipFill>
        <p:spPr>
          <a:xfrm>
            <a:off x="753780" y="746089"/>
            <a:ext cx="2621129" cy="2276185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20"/>
          <p:cNvSpPr txBox="1"/>
          <p:nvPr/>
        </p:nvSpPr>
        <p:spPr>
          <a:xfrm flipH="1">
            <a:off x="1796714" y="3535726"/>
            <a:ext cx="39827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C.</a:t>
            </a:r>
            <a:endParaRPr/>
          </a:p>
        </p:txBody>
      </p:sp>
      <p:grpSp>
        <p:nvGrpSpPr>
          <p:cNvPr id="465" name="Google Shape;465;p20"/>
          <p:cNvGrpSpPr/>
          <p:nvPr/>
        </p:nvGrpSpPr>
        <p:grpSpPr>
          <a:xfrm>
            <a:off x="1969378" y="4009284"/>
            <a:ext cx="2971362" cy="1816478"/>
            <a:chOff x="40135175" y="12465877"/>
            <a:chExt cx="3495379" cy="2397547"/>
          </a:xfrm>
        </p:grpSpPr>
        <p:sp>
          <p:nvSpPr>
            <p:cNvPr id="466" name="Google Shape;466;p20"/>
            <p:cNvSpPr/>
            <p:nvPr/>
          </p:nvSpPr>
          <p:spPr>
            <a:xfrm>
              <a:off x="40135175" y="12642730"/>
              <a:ext cx="1866281" cy="2153864"/>
            </a:xfrm>
            <a:prstGeom prst="ellipse">
              <a:avLst/>
            </a:prstGeom>
            <a:solidFill>
              <a:srgbClr val="75DDC1">
                <a:alpha val="20000"/>
              </a:srgbClr>
            </a:solidFill>
            <a:ln w="76200" cap="flat" cmpd="sng">
              <a:solidFill>
                <a:srgbClr val="20E7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7" name="Google Shape;467;p20"/>
            <p:cNvSpPr/>
            <p:nvPr/>
          </p:nvSpPr>
          <p:spPr>
            <a:xfrm>
              <a:off x="41453234" y="12465877"/>
              <a:ext cx="2177320" cy="2397547"/>
            </a:xfrm>
            <a:prstGeom prst="ellipse">
              <a:avLst/>
            </a:prstGeom>
            <a:solidFill>
              <a:srgbClr val="538CD5">
                <a:alpha val="20000"/>
              </a:srgbClr>
            </a:solidFill>
            <a:ln w="76200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8" name="Google Shape;468;p20"/>
            <p:cNvSpPr txBox="1"/>
            <p:nvPr/>
          </p:nvSpPr>
          <p:spPr>
            <a:xfrm>
              <a:off x="42058863" y="12793748"/>
              <a:ext cx="1140536" cy="6905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SLE patients </a:t>
              </a:r>
              <a:endParaRPr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20"/>
            <p:cNvSpPr txBox="1"/>
            <p:nvPr/>
          </p:nvSpPr>
          <p:spPr>
            <a:xfrm>
              <a:off x="40443434" y="12906706"/>
              <a:ext cx="1158587" cy="5687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 i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Srsf1</a:t>
              </a:r>
              <a:r>
                <a:rPr lang="en-US" sz="11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-KO mouse</a:t>
              </a:r>
              <a:endParaRPr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20"/>
            <p:cNvSpPr txBox="1"/>
            <p:nvPr/>
          </p:nvSpPr>
          <p:spPr>
            <a:xfrm>
              <a:off x="40400036" y="13578756"/>
              <a:ext cx="8127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612</a:t>
              </a:r>
              <a:endPara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20"/>
            <p:cNvSpPr txBox="1"/>
            <p:nvPr/>
          </p:nvSpPr>
          <p:spPr>
            <a:xfrm>
              <a:off x="41432700" y="13418536"/>
              <a:ext cx="626163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rgbClr val="660066"/>
                  </a:solidFill>
                  <a:latin typeface="Arial"/>
                  <a:ea typeface="Arial"/>
                  <a:cs typeface="Arial"/>
                  <a:sym typeface="Arial"/>
                </a:rPr>
                <a:t>11</a:t>
              </a:r>
              <a:endParaRPr sz="2000" b="1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20"/>
            <p:cNvSpPr txBox="1"/>
            <p:nvPr/>
          </p:nvSpPr>
          <p:spPr>
            <a:xfrm>
              <a:off x="42351981" y="13578759"/>
              <a:ext cx="812687" cy="400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290</a:t>
              </a:r>
              <a:endPara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3" name="Google Shape;473;p20"/>
          <p:cNvSpPr txBox="1"/>
          <p:nvPr/>
        </p:nvSpPr>
        <p:spPr>
          <a:xfrm>
            <a:off x="2463077" y="3689625"/>
            <a:ext cx="2194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Overlapping genes</a:t>
            </a:r>
            <a:endParaRPr sz="1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4" name="Google Shape;474;p20"/>
          <p:cNvPicPr preferRelativeResize="0"/>
          <p:nvPr/>
        </p:nvPicPr>
        <p:blipFill rotWithShape="1">
          <a:blip r:embed="rId4">
            <a:alphaModFix/>
          </a:blip>
          <a:srcRect l="2165" t="3862" r="11189" b="2674"/>
          <a:stretch/>
        </p:blipFill>
        <p:spPr>
          <a:xfrm>
            <a:off x="3669715" y="745219"/>
            <a:ext cx="3019527" cy="2486504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20"/>
          <p:cNvSpPr txBox="1"/>
          <p:nvPr/>
        </p:nvSpPr>
        <p:spPr>
          <a:xfrm flipH="1">
            <a:off x="28" y="0"/>
            <a:ext cx="675637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Figure </a:t>
            </a:r>
            <a:r>
              <a:rPr lang="en-US" b="1" dirty="0">
                <a:solidFill>
                  <a:schemeClr val="dk1"/>
                </a:solidFill>
              </a:rPr>
              <a:t>8</a:t>
            </a: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400" b="1" dirty="0">
              <a:solidFill>
                <a:schemeClr val="dk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20"/>
          <p:cNvSpPr txBox="1"/>
          <p:nvPr/>
        </p:nvSpPr>
        <p:spPr>
          <a:xfrm flipH="1">
            <a:off x="106013" y="516418"/>
            <a:ext cx="38076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A.</a:t>
            </a:r>
            <a:endParaRPr sz="1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20"/>
          <p:cNvSpPr txBox="1"/>
          <p:nvPr/>
        </p:nvSpPr>
        <p:spPr>
          <a:xfrm rot="-5400000" flipH="1">
            <a:off x="-405953" y="1639267"/>
            <a:ext cx="2032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Srsf1</a:t>
            </a:r>
            <a:r>
              <a:rPr lang="en-US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mRNA expression</a:t>
            </a:r>
            <a:endParaRPr sz="1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2DEC6A81DFC2459EB57EBF1EA636D6" ma:contentTypeVersion="7" ma:contentTypeDescription="Create a new document." ma:contentTypeScope="" ma:versionID="b648b2c39dbbc1c53c308fedf66c06e3">
  <xsd:schema xmlns:xsd="http://www.w3.org/2001/XMLSchema" xmlns:xs="http://www.w3.org/2001/XMLSchema" xmlns:p="http://schemas.microsoft.com/office/2006/metadata/properties" xmlns:ns3="91000570-f751-4921-a6f5-771c25dd6fde" xmlns:ns4="3e441d07-fbce-489e-8a16-aa0596c866d4" targetNamespace="http://schemas.microsoft.com/office/2006/metadata/properties" ma:root="true" ma:fieldsID="cd938f4233dbc8c642d34d20d274489e" ns3:_="" ns4:_="">
    <xsd:import namespace="91000570-f751-4921-a6f5-771c25dd6fde"/>
    <xsd:import namespace="3e441d07-fbce-489e-8a16-aa0596c866d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000570-f751-4921-a6f5-771c25dd6f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441d07-fbce-489e-8a16-aa0596c866d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F801981-CA23-4462-83A2-3BC8B02ABC58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91000570-f751-4921-a6f5-771c25dd6fde"/>
    <ds:schemaRef ds:uri="http://schemas.openxmlformats.org/package/2006/metadata/core-properties"/>
    <ds:schemaRef ds:uri="3e441d07-fbce-489e-8a16-aa0596c866d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78644FE-E6CC-4BE5-A9EA-1163DFAC4E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E8D333C-6654-4E3A-A162-28EA7DCB49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000570-f751-4921-a6f5-771c25dd6fde"/>
    <ds:schemaRef ds:uri="3e441d07-fbce-489e-8a16-aa0596c866d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7079</TotalTime>
  <Words>673</Words>
  <Application>Microsoft Office PowerPoint</Application>
  <PresentationFormat>On-screen Show (4:3)</PresentationFormat>
  <Paragraphs>199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Upadhyay, Rohit</dc:creator>
  <cp:lastModifiedBy>Upadhyay, Rohit</cp:lastModifiedBy>
  <cp:revision>51</cp:revision>
  <dcterms:modified xsi:type="dcterms:W3CDTF">2022-06-28T16:43:23Z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0x0101009D2DEC6A81DFC2459EB57EBF1EA636D6</vt:lpwstr>
  </property>
</Properties>
</file>